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Source Code Pro"/>
      <p:regular r:id="rId48"/>
      <p:bold r:id="rId49"/>
      <p:italic r:id="rId50"/>
      <p:boldItalic r:id="rId51"/>
    </p:embeddedFont>
    <p:embeddedFont>
      <p:font typeface="Old Standard TT"/>
      <p:regular r:id="rId52"/>
      <p:bold r:id="rId53"/>
      <p: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D439ED-3100-40FD-BB5D-8BA7AB694257}">
  <a:tblStyle styleId="{73D439ED-3100-40FD-BB5D-8BA7AB6942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CodePro-regular.fntdata"/><Relationship Id="rId47" Type="http://schemas.openxmlformats.org/officeDocument/2006/relationships/font" Target="fonts/Roboto-boldItalic.fntdata"/><Relationship Id="rId49" Type="http://schemas.openxmlformats.org/officeDocument/2006/relationships/font" Target="fonts/SourceCode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CodePro-boldItalic.fntdata"/><Relationship Id="rId50" Type="http://schemas.openxmlformats.org/officeDocument/2006/relationships/font" Target="fonts/SourceCodePro-italic.fntdata"/><Relationship Id="rId53" Type="http://schemas.openxmlformats.org/officeDocument/2006/relationships/font" Target="fonts/OldStandardTT-bold.fntdata"/><Relationship Id="rId52" Type="http://schemas.openxmlformats.org/officeDocument/2006/relationships/font" Target="fonts/OldStandardTT-regular.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ldStandardT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97c7fbb9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97c7fbb9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97c7fbb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97c7fbb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d6722eb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d6722eb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d6722ebf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d6722ebf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97c7fbb9d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97c7fbb9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97c7fbb9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97c7fbb9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97c7fbb9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97c7fbb9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97c7fbb9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97c7fbb9d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97c7fbb9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97c7fbb9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97c7fbb9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97c7fbb9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ecfa59ed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ecfa59e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97c7fbb9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97c7fbb9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97c7fbb9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97c7fbb9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ee05898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ee05898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ee05898b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ee05898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e8a4ba9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e8a4ba9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97c7fbb9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97c7fbb9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https://www.naftaliharris.com/blog/visualizing-k-means-clustering/</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97c7fbb9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97c7fbb9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d6722ebf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d6722ebf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d6722ebf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d6722ebf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97c7fbb9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97c7fbb9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d6722ebf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d6722ebf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97c7fbb9d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97c7fbb9d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197c7fbb9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197c7fbb9d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97c7fbb9d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97c7fbb9d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d6722ebf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d6722ebf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97c7fbb9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97c7fbb9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97c7fbb9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197c7fbb9d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97c7fbb9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97c7fbb9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97c7fbb9d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97c7fbb9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d5c4fc6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d5c4fc6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d5c4fc60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d5c4fc60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d5c4fc60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d5c4fc60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d5c4fc6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d5c4fc6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d5c4fc6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d5c4fc6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97c7fbb9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97c7fbb9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isenseproject.org/contac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6.png"/><Relationship Id="rId6" Type="http://schemas.openxmlformats.org/officeDocument/2006/relationships/image" Target="../media/image32.png"/><Relationship Id="rId7"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www.youtube.com/watch?v=XaZhOtxsUnY" TargetMode="Externa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www.youtube.com/watch?v=RZR9k5lI09U" TargetMode="Externa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www.youtube.com/watch?v=0aiU-PL6hrE" TargetMode="Externa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www.youtube.com/watch?v=Z7PlUGbsXlQ"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www.youtube.com/watch?v=-0f67QE-HP8" TargetMode="External"/><Relationship Id="rId4" Type="http://schemas.openxmlformats.org/officeDocument/2006/relationships/image" Target="../media/image2.jp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6.png"/><Relationship Id="rId11" Type="http://schemas.openxmlformats.org/officeDocument/2006/relationships/image" Target="../media/image7.png"/><Relationship Id="rId10" Type="http://schemas.openxmlformats.org/officeDocument/2006/relationships/image" Target="../media/image15.png"/><Relationship Id="rId9"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19.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mt="31000"/>
          </a:blip>
          <a:stretch>
            <a:fillRect/>
          </a:stretch>
        </p:blipFill>
        <p:spPr>
          <a:xfrm>
            <a:off x="875376" y="366051"/>
            <a:ext cx="7393224" cy="4411399"/>
          </a:xfrm>
          <a:prstGeom prst="rect">
            <a:avLst/>
          </a:prstGeom>
          <a:noFill/>
          <a:ln>
            <a:noFill/>
          </a:ln>
        </p:spPr>
      </p:pic>
      <p:sp>
        <p:nvSpPr>
          <p:cNvPr id="68" name="Google Shape;68;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Learning from Penguins</a:t>
            </a:r>
            <a:endParaRPr/>
          </a:p>
        </p:txBody>
      </p:sp>
      <p:sp>
        <p:nvSpPr>
          <p:cNvPr id="69" name="Google Shape;69;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200"/>
              <a:t>How to identify the species</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0" y="0"/>
            <a:ext cx="4342724" cy="2896926"/>
          </a:xfrm>
          <a:prstGeom prst="rect">
            <a:avLst/>
          </a:prstGeom>
          <a:noFill/>
          <a:ln>
            <a:noFill/>
          </a:ln>
        </p:spPr>
      </p:pic>
      <p:pic>
        <p:nvPicPr>
          <p:cNvPr id="138" name="Google Shape;138;p22"/>
          <p:cNvPicPr preferRelativeResize="0"/>
          <p:nvPr/>
        </p:nvPicPr>
        <p:blipFill rotWithShape="1">
          <a:blip r:embed="rId4">
            <a:alphaModFix/>
          </a:blip>
          <a:srcRect b="5970" l="0" r="0" t="0"/>
          <a:stretch/>
        </p:blipFill>
        <p:spPr>
          <a:xfrm>
            <a:off x="4342725" y="2132664"/>
            <a:ext cx="4801275" cy="3010836"/>
          </a:xfrm>
          <a:prstGeom prst="rect">
            <a:avLst/>
          </a:prstGeom>
          <a:noFill/>
          <a:ln>
            <a:noFill/>
          </a:ln>
        </p:spPr>
      </p:pic>
      <p:sp>
        <p:nvSpPr>
          <p:cNvPr id="139" name="Google Shape;139;p22"/>
          <p:cNvSpPr txBox="1"/>
          <p:nvPr/>
        </p:nvSpPr>
        <p:spPr>
          <a:xfrm>
            <a:off x="4705763" y="919750"/>
            <a:ext cx="407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a:ea typeface="Roboto"/>
                <a:cs typeface="Roboto"/>
                <a:sym typeface="Roboto"/>
              </a:rPr>
              <a:t>What if we have hundreds and </a:t>
            </a:r>
            <a:r>
              <a:rPr lang="en" sz="1500">
                <a:latin typeface="Roboto"/>
                <a:ea typeface="Roboto"/>
                <a:cs typeface="Roboto"/>
                <a:sym typeface="Roboto"/>
              </a:rPr>
              <a:t>thousands</a:t>
            </a:r>
            <a:r>
              <a:rPr lang="en" sz="1500">
                <a:latin typeface="Roboto"/>
                <a:ea typeface="Roboto"/>
                <a:cs typeface="Roboto"/>
                <a:sym typeface="Roboto"/>
              </a:rPr>
              <a:t> of penguins?</a:t>
            </a:r>
            <a:endParaRPr sz="1500">
              <a:latin typeface="Roboto"/>
              <a:ea typeface="Roboto"/>
              <a:cs typeface="Roboto"/>
              <a:sym typeface="Roboto"/>
            </a:endParaRPr>
          </a:p>
        </p:txBody>
      </p:sp>
      <p:sp>
        <p:nvSpPr>
          <p:cNvPr id="140" name="Google Shape;140;p22"/>
          <p:cNvSpPr txBox="1"/>
          <p:nvPr/>
        </p:nvSpPr>
        <p:spPr>
          <a:xfrm>
            <a:off x="133750" y="3597900"/>
            <a:ext cx="407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a:ea typeface="Roboto"/>
                <a:cs typeface="Roboto"/>
                <a:sym typeface="Roboto"/>
              </a:rPr>
              <a:t>It would be hard to keep hundreds and thousands of pictures around.</a:t>
            </a:r>
            <a:endParaRPr sz="1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a:t>
            </a:r>
            <a:endParaRPr/>
          </a:p>
        </p:txBody>
      </p:sp>
      <p:graphicFrame>
        <p:nvGraphicFramePr>
          <p:cNvPr id="146" name="Google Shape;146;p23"/>
          <p:cNvGraphicFramePr/>
          <p:nvPr/>
        </p:nvGraphicFramePr>
        <p:xfrm>
          <a:off x="403188" y="1812950"/>
          <a:ext cx="3000000" cy="3000000"/>
        </p:xfrm>
        <a:graphic>
          <a:graphicData uri="http://schemas.openxmlformats.org/drawingml/2006/table">
            <a:tbl>
              <a:tblPr>
                <a:noFill/>
                <a:tableStyleId>{73D439ED-3100-40FD-BB5D-8BA7AB694257}</a:tableStyleId>
              </a:tblPr>
              <a:tblGrid>
                <a:gridCol w="721225"/>
                <a:gridCol w="1004225"/>
                <a:gridCol w="1053750"/>
                <a:gridCol w="926400"/>
                <a:gridCol w="926400"/>
                <a:gridCol w="926400"/>
                <a:gridCol w="926400"/>
                <a:gridCol w="926400"/>
                <a:gridCol w="926400"/>
              </a:tblGrid>
              <a:tr h="822925">
                <a:tc>
                  <a:txBody>
                    <a:bodyPr/>
                    <a:lstStyle/>
                    <a:p>
                      <a:pPr indent="0" lvl="0" marL="0" rtl="0" algn="l">
                        <a:spcBef>
                          <a:spcPts val="0"/>
                        </a:spcBef>
                        <a:spcAft>
                          <a:spcPts val="0"/>
                        </a:spcAft>
                        <a:buNone/>
                      </a:pPr>
                      <a:r>
                        <a:rPr lang="en"/>
                        <a:t>ID</a:t>
                      </a:r>
                      <a:endParaRPr/>
                    </a:p>
                  </a:txBody>
                  <a:tcPr marT="91425" marB="91425" marR="91425" marL="91425"/>
                </a:tc>
                <a:tc>
                  <a:txBody>
                    <a:bodyPr/>
                    <a:lstStyle/>
                    <a:p>
                      <a:pPr indent="0" lvl="0" marL="0" rtl="0" algn="l">
                        <a:spcBef>
                          <a:spcPts val="0"/>
                        </a:spcBef>
                        <a:spcAft>
                          <a:spcPts val="0"/>
                        </a:spcAft>
                        <a:buNone/>
                      </a:pPr>
                      <a:r>
                        <a:rPr lang="en"/>
                        <a:t>Species</a:t>
                      </a:r>
                      <a:endParaRPr/>
                    </a:p>
                  </a:txBody>
                  <a:tcPr marT="91425" marB="91425" marR="91425" marL="91425"/>
                </a:tc>
                <a:tc>
                  <a:txBody>
                    <a:bodyPr/>
                    <a:lstStyle/>
                    <a:p>
                      <a:pPr indent="0" lvl="0" marL="0" rtl="0" algn="l">
                        <a:spcBef>
                          <a:spcPts val="0"/>
                        </a:spcBef>
                        <a:spcAft>
                          <a:spcPts val="0"/>
                        </a:spcAft>
                        <a:buNone/>
                      </a:pPr>
                      <a:r>
                        <a:rPr lang="en"/>
                        <a:t>Island</a:t>
                      </a:r>
                      <a:endParaRPr/>
                    </a:p>
                  </a:txBody>
                  <a:tcPr marT="91425" marB="91425" marR="91425" marL="91425"/>
                </a:tc>
                <a:tc>
                  <a:txBody>
                    <a:bodyPr/>
                    <a:lstStyle/>
                    <a:p>
                      <a:pPr indent="0" lvl="0" marL="0" rtl="0" algn="l">
                        <a:spcBef>
                          <a:spcPts val="0"/>
                        </a:spcBef>
                        <a:spcAft>
                          <a:spcPts val="0"/>
                        </a:spcAft>
                        <a:buNone/>
                      </a:pPr>
                      <a:r>
                        <a:rPr lang="en"/>
                        <a:t>Bill Length (mm)</a:t>
                      </a:r>
                      <a:endParaRPr/>
                    </a:p>
                  </a:txBody>
                  <a:tcPr marT="91425" marB="91425" marR="91425" marL="91425"/>
                </a:tc>
                <a:tc>
                  <a:txBody>
                    <a:bodyPr/>
                    <a:lstStyle/>
                    <a:p>
                      <a:pPr indent="0" lvl="0" marL="0" rtl="0" algn="l">
                        <a:spcBef>
                          <a:spcPts val="0"/>
                        </a:spcBef>
                        <a:spcAft>
                          <a:spcPts val="0"/>
                        </a:spcAft>
                        <a:buNone/>
                      </a:pPr>
                      <a:r>
                        <a:rPr lang="en"/>
                        <a:t>Bill Depth</a:t>
                      </a:r>
                      <a:r>
                        <a:rPr lang="en"/>
                        <a:t> (mm)</a:t>
                      </a:r>
                      <a:endParaRPr/>
                    </a:p>
                  </a:txBody>
                  <a:tcPr marT="91425" marB="91425" marR="91425" marL="91425"/>
                </a:tc>
                <a:tc>
                  <a:txBody>
                    <a:bodyPr/>
                    <a:lstStyle/>
                    <a:p>
                      <a:pPr indent="0" lvl="0" marL="0" rtl="0" algn="l">
                        <a:spcBef>
                          <a:spcPts val="0"/>
                        </a:spcBef>
                        <a:spcAft>
                          <a:spcPts val="0"/>
                        </a:spcAft>
                        <a:buNone/>
                      </a:pPr>
                      <a:r>
                        <a:rPr lang="en"/>
                        <a:t>Flipper Length</a:t>
                      </a:r>
                      <a:r>
                        <a:rPr lang="en"/>
                        <a:t> (mm)</a:t>
                      </a:r>
                      <a:endParaRPr/>
                    </a:p>
                  </a:txBody>
                  <a:tcPr marT="91425" marB="91425" marR="91425" marL="91425"/>
                </a:tc>
                <a:tc>
                  <a:txBody>
                    <a:bodyPr/>
                    <a:lstStyle/>
                    <a:p>
                      <a:pPr indent="0" lvl="0" marL="0" rtl="0" algn="l">
                        <a:spcBef>
                          <a:spcPts val="0"/>
                        </a:spcBef>
                        <a:spcAft>
                          <a:spcPts val="0"/>
                        </a:spcAft>
                        <a:buNone/>
                      </a:pPr>
                      <a:r>
                        <a:rPr lang="en"/>
                        <a:t>Body Mass</a:t>
                      </a:r>
                      <a:r>
                        <a:rPr lang="en"/>
                        <a:t> (g)</a:t>
                      </a:r>
                      <a:endParaRPr/>
                    </a:p>
                  </a:txBody>
                  <a:tcPr marT="91425" marB="91425" marR="91425" marL="91425"/>
                </a:tc>
                <a:tc>
                  <a:txBody>
                    <a:bodyPr/>
                    <a:lstStyle/>
                    <a:p>
                      <a:pPr indent="0" lvl="0" marL="0" rtl="0" algn="l">
                        <a:spcBef>
                          <a:spcPts val="0"/>
                        </a:spcBef>
                        <a:spcAft>
                          <a:spcPts val="0"/>
                        </a:spcAft>
                        <a:buNone/>
                      </a:pPr>
                      <a:r>
                        <a:rPr lang="en"/>
                        <a:t>Sex</a:t>
                      </a:r>
                      <a:endParaRPr/>
                    </a:p>
                  </a:txBody>
                  <a:tcPr marT="91425" marB="91425" marR="91425" marL="91425"/>
                </a:tc>
                <a:tc>
                  <a:txBody>
                    <a:bodyPr/>
                    <a:lstStyle/>
                    <a:p>
                      <a:pPr indent="0" lvl="0" marL="0" rtl="0" algn="l">
                        <a:spcBef>
                          <a:spcPts val="0"/>
                        </a:spcBef>
                        <a:spcAft>
                          <a:spcPts val="0"/>
                        </a:spcAft>
                        <a:buNone/>
                      </a:pPr>
                      <a:r>
                        <a:rPr lang="en"/>
                        <a:t>Year</a:t>
                      </a:r>
                      <a:endParaRPr/>
                    </a:p>
                  </a:txBody>
                  <a:tcPr marT="91425" marB="91425" marR="91425" marL="91425"/>
                </a:tc>
              </a:tr>
              <a:tr h="609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Adelie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Torgersen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39.1</a:t>
                      </a:r>
                      <a:endParaRPr/>
                    </a:p>
                  </a:txBody>
                  <a:tcPr marT="91425" marB="91425" marR="91425" marL="91425"/>
                </a:tc>
                <a:tc>
                  <a:txBody>
                    <a:bodyPr/>
                    <a:lstStyle/>
                    <a:p>
                      <a:pPr indent="0" lvl="0" marL="0" rtl="0" algn="l">
                        <a:spcBef>
                          <a:spcPts val="0"/>
                        </a:spcBef>
                        <a:spcAft>
                          <a:spcPts val="0"/>
                        </a:spcAft>
                        <a:buNone/>
                      </a:pPr>
                      <a:r>
                        <a:rPr lang="en"/>
                        <a:t>18.7</a:t>
                      </a:r>
                      <a:endParaRPr/>
                    </a:p>
                  </a:txBody>
                  <a:tcPr marT="91425" marB="91425" marR="91425" marL="91425"/>
                </a:tc>
                <a:tc>
                  <a:txBody>
                    <a:bodyPr/>
                    <a:lstStyle/>
                    <a:p>
                      <a:pPr indent="0" lvl="0" marL="0" rtl="0" algn="l">
                        <a:spcBef>
                          <a:spcPts val="0"/>
                        </a:spcBef>
                        <a:spcAft>
                          <a:spcPts val="0"/>
                        </a:spcAft>
                        <a:buNone/>
                      </a:pPr>
                      <a:r>
                        <a:rPr lang="en"/>
                        <a:t>181</a:t>
                      </a:r>
                      <a:endParaRPr/>
                    </a:p>
                  </a:txBody>
                  <a:tcPr marT="91425" marB="91425" marR="91425" marL="91425"/>
                </a:tc>
                <a:tc>
                  <a:txBody>
                    <a:bodyPr/>
                    <a:lstStyle/>
                    <a:p>
                      <a:pPr indent="0" lvl="0" marL="0" rtl="0" algn="l">
                        <a:spcBef>
                          <a:spcPts val="0"/>
                        </a:spcBef>
                        <a:spcAft>
                          <a:spcPts val="0"/>
                        </a:spcAft>
                        <a:buNone/>
                      </a:pPr>
                      <a:r>
                        <a:rPr lang="en"/>
                        <a:t>3750</a:t>
                      </a:r>
                      <a:endParaRPr/>
                    </a:p>
                  </a:txBody>
                  <a:tcPr marT="91425" marB="91425" marR="91425" marL="91425"/>
                </a:tc>
                <a:tc>
                  <a:txBody>
                    <a:bodyPr/>
                    <a:lstStyle/>
                    <a:p>
                      <a:pPr indent="0" lvl="0" marL="0" rtl="0" algn="l">
                        <a:spcBef>
                          <a:spcPts val="0"/>
                        </a:spcBef>
                        <a:spcAft>
                          <a:spcPts val="0"/>
                        </a:spcAft>
                        <a:buNone/>
                      </a:pPr>
                      <a:r>
                        <a:rPr lang="en"/>
                        <a:t>male</a:t>
                      </a:r>
                      <a:endParaRPr/>
                    </a:p>
                  </a:txBody>
                  <a:tcPr marT="91425" marB="91425" marR="91425" marL="91425"/>
                </a:tc>
                <a:tc>
                  <a:txBody>
                    <a:bodyPr/>
                    <a:lstStyle/>
                    <a:p>
                      <a:pPr indent="0" lvl="0" marL="0" rtl="0" algn="l">
                        <a:spcBef>
                          <a:spcPts val="0"/>
                        </a:spcBef>
                        <a:spcAft>
                          <a:spcPts val="0"/>
                        </a:spcAft>
                        <a:buNone/>
                      </a:pPr>
                      <a:r>
                        <a:rPr lang="en"/>
                        <a:t>2007</a:t>
                      </a:r>
                      <a:endParaRPr/>
                    </a:p>
                  </a:txBody>
                  <a:tcPr marT="91425" marB="91425" marR="91425" marL="91425"/>
                </a:tc>
              </a:tr>
              <a:tr h="396200">
                <a:tc>
                  <a:txBody>
                    <a:bodyPr/>
                    <a:lstStyle/>
                    <a:p>
                      <a:pPr indent="0" lvl="0" marL="0" rtl="0" algn="l">
                        <a:spcBef>
                          <a:spcPts val="0"/>
                        </a:spcBef>
                        <a:spcAft>
                          <a:spcPts val="0"/>
                        </a:spcAft>
                        <a:buNone/>
                      </a:pPr>
                      <a:r>
                        <a:rPr lang="en"/>
                        <a:t>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Adelie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Torgersen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39.5</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17.4</a:t>
                      </a:r>
                      <a:endParaRPr/>
                    </a:p>
                  </a:txBody>
                  <a:tcPr marT="91425" marB="91425" marR="91425" marL="91425"/>
                </a:tc>
                <a:tc>
                  <a:txBody>
                    <a:bodyPr/>
                    <a:lstStyle/>
                    <a:p>
                      <a:pPr indent="0" lvl="0" marL="0" rtl="0" algn="l">
                        <a:spcBef>
                          <a:spcPts val="0"/>
                        </a:spcBef>
                        <a:spcAft>
                          <a:spcPts val="0"/>
                        </a:spcAft>
                        <a:buNone/>
                      </a:pPr>
                      <a:r>
                        <a:rPr lang="en"/>
                        <a:t>186</a:t>
                      </a:r>
                      <a:endParaRPr/>
                    </a:p>
                  </a:txBody>
                  <a:tcPr marT="91425" marB="91425" marR="91425" marL="91425"/>
                </a:tc>
                <a:tc>
                  <a:txBody>
                    <a:bodyPr/>
                    <a:lstStyle/>
                    <a:p>
                      <a:pPr indent="0" lvl="0" marL="0" rtl="0" algn="l">
                        <a:spcBef>
                          <a:spcPts val="0"/>
                        </a:spcBef>
                        <a:spcAft>
                          <a:spcPts val="0"/>
                        </a:spcAft>
                        <a:buNone/>
                      </a:pPr>
                      <a:r>
                        <a:rPr lang="en"/>
                        <a:t>3800</a:t>
                      </a:r>
                      <a:endParaRPr/>
                    </a:p>
                  </a:txBody>
                  <a:tcPr marT="91425" marB="91425" marR="91425" marL="91425"/>
                </a:tc>
                <a:tc>
                  <a:txBody>
                    <a:bodyPr/>
                    <a:lstStyle/>
                    <a:p>
                      <a:pPr indent="0" lvl="0" marL="0" rtl="0" algn="l">
                        <a:spcBef>
                          <a:spcPts val="0"/>
                        </a:spcBef>
                        <a:spcAft>
                          <a:spcPts val="0"/>
                        </a:spcAft>
                        <a:buNone/>
                      </a:pPr>
                      <a:r>
                        <a:rPr lang="en"/>
                        <a:t>female</a:t>
                      </a:r>
                      <a:endParaRPr/>
                    </a:p>
                  </a:txBody>
                  <a:tcPr marT="91425" marB="91425" marR="91425" marL="91425"/>
                </a:tc>
                <a:tc>
                  <a:txBody>
                    <a:bodyPr/>
                    <a:lstStyle/>
                    <a:p>
                      <a:pPr indent="0" lvl="0" marL="0" rtl="0" algn="l">
                        <a:spcBef>
                          <a:spcPts val="0"/>
                        </a:spcBef>
                        <a:spcAft>
                          <a:spcPts val="0"/>
                        </a:spcAft>
                        <a:buNone/>
                      </a:pPr>
                      <a:r>
                        <a:rPr lang="en"/>
                        <a:t>2007</a:t>
                      </a:r>
                      <a:endParaRPr/>
                    </a:p>
                  </a:txBody>
                  <a:tcPr marT="91425" marB="91425" marR="91425" marL="91425"/>
                </a:tc>
              </a:tr>
              <a:tr h="396200">
                <a:tc>
                  <a:txBody>
                    <a:bodyPr/>
                    <a:lstStyle/>
                    <a:p>
                      <a:pPr indent="0" lvl="0" marL="0" rtl="0" algn="l">
                        <a:spcBef>
                          <a:spcPts val="0"/>
                        </a:spcBef>
                        <a:spcAft>
                          <a:spcPts val="0"/>
                        </a:spcAft>
                        <a:buNone/>
                      </a:pPr>
                      <a:r>
                        <a:rPr lang="en"/>
                        <a:t>3</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Adelie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Torgersen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40.3</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18.0</a:t>
                      </a:r>
                      <a:endParaRPr/>
                    </a:p>
                  </a:txBody>
                  <a:tcPr marT="91425" marB="91425" marR="91425" marL="91425"/>
                </a:tc>
                <a:tc>
                  <a:txBody>
                    <a:bodyPr/>
                    <a:lstStyle/>
                    <a:p>
                      <a:pPr indent="0" lvl="0" marL="0" rtl="0" algn="l">
                        <a:spcBef>
                          <a:spcPts val="0"/>
                        </a:spcBef>
                        <a:spcAft>
                          <a:spcPts val="0"/>
                        </a:spcAft>
                        <a:buNone/>
                      </a:pPr>
                      <a:r>
                        <a:rPr lang="en"/>
                        <a:t>195</a:t>
                      </a:r>
                      <a:endParaRPr/>
                    </a:p>
                  </a:txBody>
                  <a:tcPr marT="91425" marB="91425" marR="91425" marL="91425"/>
                </a:tc>
                <a:tc>
                  <a:txBody>
                    <a:bodyPr/>
                    <a:lstStyle/>
                    <a:p>
                      <a:pPr indent="0" lvl="0" marL="0" rtl="0" algn="l">
                        <a:spcBef>
                          <a:spcPts val="0"/>
                        </a:spcBef>
                        <a:spcAft>
                          <a:spcPts val="0"/>
                        </a:spcAft>
                        <a:buNone/>
                      </a:pPr>
                      <a:r>
                        <a:rPr lang="en"/>
                        <a:t>3250</a:t>
                      </a:r>
                      <a:endParaRPr/>
                    </a:p>
                  </a:txBody>
                  <a:tcPr marT="91425" marB="91425" marR="91425" marL="91425"/>
                </a:tc>
                <a:tc>
                  <a:txBody>
                    <a:bodyPr/>
                    <a:lstStyle/>
                    <a:p>
                      <a:pPr indent="0" lvl="0" marL="0" rtl="0" algn="l">
                        <a:spcBef>
                          <a:spcPts val="0"/>
                        </a:spcBef>
                        <a:spcAft>
                          <a:spcPts val="0"/>
                        </a:spcAft>
                        <a:buNone/>
                      </a:pPr>
                      <a:r>
                        <a:rPr lang="en"/>
                        <a:t>female</a:t>
                      </a:r>
                      <a:endParaRPr/>
                    </a:p>
                  </a:txBody>
                  <a:tcPr marT="91425" marB="91425" marR="91425" marL="91425"/>
                </a:tc>
                <a:tc>
                  <a:txBody>
                    <a:bodyPr/>
                    <a:lstStyle/>
                    <a:p>
                      <a:pPr indent="0" lvl="0" marL="0" rtl="0" algn="l">
                        <a:spcBef>
                          <a:spcPts val="0"/>
                        </a:spcBef>
                        <a:spcAft>
                          <a:spcPts val="0"/>
                        </a:spcAft>
                        <a:buNone/>
                      </a:pPr>
                      <a:r>
                        <a:rPr lang="en"/>
                        <a:t>2007</a:t>
                      </a:r>
                      <a:endParaRPr/>
                    </a:p>
                  </a:txBody>
                  <a:tcPr marT="91425" marB="91425" marR="91425" marL="91425"/>
                </a:tc>
              </a:tr>
              <a:tr h="3962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r h="609575">
                <a:tc>
                  <a:txBody>
                    <a:bodyPr/>
                    <a:lstStyle/>
                    <a:p>
                      <a:pPr indent="0" lvl="0" marL="0" rtl="0" algn="l">
                        <a:spcBef>
                          <a:spcPts val="0"/>
                        </a:spcBef>
                        <a:spcAft>
                          <a:spcPts val="0"/>
                        </a:spcAft>
                        <a:buNone/>
                      </a:pPr>
                      <a:r>
                        <a:rPr lang="en"/>
                        <a:t>344</a:t>
                      </a:r>
                      <a:endParaRPr/>
                    </a:p>
                  </a:txBody>
                  <a:tcPr marT="91425" marB="91425" marR="91425" marL="91425"/>
                </a:tc>
                <a:tc>
                  <a:txBody>
                    <a:bodyPr/>
                    <a:lstStyle/>
                    <a:p>
                      <a:pPr indent="0" lvl="0" marL="0" rtl="0" algn="l">
                        <a:spcBef>
                          <a:spcPts val="0"/>
                        </a:spcBef>
                        <a:spcAft>
                          <a:spcPts val="0"/>
                        </a:spcAft>
                        <a:buNone/>
                      </a:pPr>
                      <a:r>
                        <a:rPr lang="en"/>
                        <a:t>Chinstrap</a:t>
                      </a:r>
                      <a:endParaRPr/>
                    </a:p>
                  </a:txBody>
                  <a:tcPr marT="91425" marB="91425" marR="91425" marL="91425"/>
                </a:tc>
                <a:tc>
                  <a:txBody>
                    <a:bodyPr/>
                    <a:lstStyle/>
                    <a:p>
                      <a:pPr indent="0" lvl="0" marL="0" rtl="0" algn="l">
                        <a:spcBef>
                          <a:spcPts val="0"/>
                        </a:spcBef>
                        <a:spcAft>
                          <a:spcPts val="0"/>
                        </a:spcAft>
                        <a:buNone/>
                      </a:pPr>
                      <a:r>
                        <a:rPr lang="en"/>
                        <a:t>Dream</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50.2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18.7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198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3775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female</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2009</a:t>
                      </a:r>
                      <a:endParaRPr/>
                    </a:p>
                  </a:txBody>
                  <a:tcPr marT="91425" marB="91425" marR="91425" marL="91425"/>
                </a:tc>
              </a:tr>
            </a:tbl>
          </a:graphicData>
        </a:graphic>
      </p:graphicFrame>
      <p:grpSp>
        <p:nvGrpSpPr>
          <p:cNvPr id="147" name="Google Shape;147;p23"/>
          <p:cNvGrpSpPr/>
          <p:nvPr/>
        </p:nvGrpSpPr>
        <p:grpSpPr>
          <a:xfrm>
            <a:off x="6527525" y="0"/>
            <a:ext cx="2616474" cy="1683850"/>
            <a:chOff x="6527525" y="0"/>
            <a:chExt cx="2616474" cy="1683850"/>
          </a:xfrm>
        </p:grpSpPr>
        <p:pic>
          <p:nvPicPr>
            <p:cNvPr id="148" name="Google Shape;148;p23"/>
            <p:cNvPicPr preferRelativeResize="0"/>
            <p:nvPr/>
          </p:nvPicPr>
          <p:blipFill>
            <a:blip r:embed="rId3">
              <a:alphaModFix/>
            </a:blip>
            <a:stretch>
              <a:fillRect/>
            </a:stretch>
          </p:blipFill>
          <p:spPr>
            <a:xfrm>
              <a:off x="6527525" y="0"/>
              <a:ext cx="2616474" cy="1683850"/>
            </a:xfrm>
            <a:prstGeom prst="rect">
              <a:avLst/>
            </a:prstGeom>
            <a:noFill/>
            <a:ln>
              <a:noFill/>
            </a:ln>
          </p:spPr>
        </p:pic>
        <p:sp>
          <p:nvSpPr>
            <p:cNvPr id="149" name="Google Shape;149;p23"/>
            <p:cNvSpPr/>
            <p:nvPr/>
          </p:nvSpPr>
          <p:spPr>
            <a:xfrm>
              <a:off x="7814400" y="1146150"/>
              <a:ext cx="1276800" cy="45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a:t>
            </a:r>
            <a:endParaRPr/>
          </a:p>
        </p:txBody>
      </p:sp>
      <p:pic>
        <p:nvPicPr>
          <p:cNvPr id="155" name="Google Shape;155;p24"/>
          <p:cNvPicPr preferRelativeResize="0"/>
          <p:nvPr/>
        </p:nvPicPr>
        <p:blipFill rotWithShape="1">
          <a:blip r:embed="rId3">
            <a:alphaModFix/>
          </a:blip>
          <a:srcRect b="0" l="0" r="0" t="1390"/>
          <a:stretch/>
        </p:blipFill>
        <p:spPr>
          <a:xfrm>
            <a:off x="1294700" y="1959775"/>
            <a:ext cx="6554575" cy="2882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161" name="Google Shape;161;p2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5"/>
          <p:cNvPicPr preferRelativeResize="0"/>
          <p:nvPr/>
        </p:nvPicPr>
        <p:blipFill>
          <a:blip r:embed="rId3">
            <a:alphaModFix/>
          </a:blip>
          <a:stretch>
            <a:fillRect/>
          </a:stretch>
        </p:blipFill>
        <p:spPr>
          <a:xfrm>
            <a:off x="471900" y="1775198"/>
            <a:ext cx="7375823" cy="3269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Explore Dataset</a:t>
            </a:r>
            <a:endParaRPr/>
          </a:p>
        </p:txBody>
      </p:sp>
      <p:sp>
        <p:nvSpPr>
          <p:cNvPr id="168" name="Google Shape;168;p2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https://isenseproject.org/</a:t>
            </a:r>
            <a:endParaRPr/>
          </a:p>
          <a:p>
            <a:pPr indent="0" lvl="0" marL="0" rtl="0" algn="l">
              <a:spcBef>
                <a:spcPts val="1200"/>
              </a:spcBef>
              <a:spcAft>
                <a:spcPts val="1200"/>
              </a:spcAft>
              <a:buNone/>
            </a:pPr>
            <a:r>
              <a:t/>
            </a:r>
            <a:endParaRPr/>
          </a:p>
        </p:txBody>
      </p:sp>
      <p:sp>
        <p:nvSpPr>
          <p:cNvPr id="169" name="Google Shape;169;p26"/>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t>With iSense</a:t>
            </a:r>
            <a:endParaRPr sz="2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p:nvPr/>
        </p:nvSpPr>
        <p:spPr>
          <a:xfrm>
            <a:off x="684113" y="1125875"/>
            <a:ext cx="3200400" cy="32004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1369913" y="1811675"/>
            <a:ext cx="1828800" cy="1828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4200">
                <a:solidFill>
                  <a:schemeClr val="dk2"/>
                </a:solidFill>
              </a:rPr>
              <a:t>kNN</a:t>
            </a:r>
            <a:endParaRPr sz="4200">
              <a:solidFill>
                <a:schemeClr val="dk2"/>
              </a:solidFill>
            </a:endParaRPr>
          </a:p>
          <a:p>
            <a:pPr indent="0" lvl="0" marL="0" rtl="0" algn="ctr">
              <a:lnSpc>
                <a:spcPct val="100000"/>
              </a:lnSpc>
              <a:spcBef>
                <a:spcPts val="0"/>
              </a:spcBef>
              <a:spcAft>
                <a:spcPts val="0"/>
              </a:spcAft>
              <a:buNone/>
            </a:pPr>
            <a:r>
              <a:t/>
            </a:r>
            <a:endParaRPr sz="4200">
              <a:solidFill>
                <a:schemeClr val="dk2"/>
              </a:solidFill>
            </a:endParaRPr>
          </a:p>
          <a:p>
            <a:pPr indent="0" lvl="0" marL="0" rtl="0" algn="ctr">
              <a:lnSpc>
                <a:spcPct val="100000"/>
              </a:lnSpc>
              <a:spcBef>
                <a:spcPts val="0"/>
              </a:spcBef>
              <a:spcAft>
                <a:spcPts val="0"/>
              </a:spcAft>
              <a:buNone/>
            </a:pPr>
            <a:r>
              <a:rPr lang="en" sz="2500">
                <a:solidFill>
                  <a:srgbClr val="D9D9D9"/>
                </a:solidFill>
              </a:rPr>
              <a:t>k-nearest neighbor</a:t>
            </a:r>
            <a:endParaRPr sz="2500">
              <a:solidFill>
                <a:srgbClr val="D9D9D9"/>
              </a:solidFill>
            </a:endParaRPr>
          </a:p>
          <a:p>
            <a:pPr indent="0" lvl="0" marL="0" rtl="0" algn="ctr">
              <a:lnSpc>
                <a:spcPct val="100000"/>
              </a:lnSpc>
              <a:spcBef>
                <a:spcPts val="0"/>
              </a:spcBef>
              <a:spcAft>
                <a:spcPts val="0"/>
              </a:spcAft>
              <a:buNone/>
            </a:pPr>
            <a:r>
              <a:t/>
            </a:r>
            <a:endParaRPr sz="4200">
              <a:solidFill>
                <a:schemeClr val="dk2"/>
              </a:solidFill>
            </a:endParaRPr>
          </a:p>
        </p:txBody>
      </p:sp>
      <p:pic>
        <p:nvPicPr>
          <p:cNvPr id="177" name="Google Shape;177;p27"/>
          <p:cNvPicPr preferRelativeResize="0"/>
          <p:nvPr/>
        </p:nvPicPr>
        <p:blipFill rotWithShape="1">
          <a:blip r:embed="rId3">
            <a:alphaModFix/>
          </a:blip>
          <a:srcRect b="9750" l="22130" r="18666" t="19698"/>
          <a:stretch/>
        </p:blipFill>
        <p:spPr>
          <a:xfrm>
            <a:off x="1277475" y="1414975"/>
            <a:ext cx="413540" cy="739348"/>
          </a:xfrm>
          <a:prstGeom prst="rect">
            <a:avLst/>
          </a:prstGeom>
          <a:noFill/>
          <a:ln>
            <a:noFill/>
          </a:ln>
        </p:spPr>
      </p:pic>
      <p:pic>
        <p:nvPicPr>
          <p:cNvPr id="178" name="Google Shape;178;p27"/>
          <p:cNvPicPr preferRelativeResize="0"/>
          <p:nvPr/>
        </p:nvPicPr>
        <p:blipFill>
          <a:blip r:embed="rId4">
            <a:alphaModFix/>
          </a:blip>
          <a:stretch>
            <a:fillRect/>
          </a:stretch>
        </p:blipFill>
        <p:spPr>
          <a:xfrm>
            <a:off x="2657000" y="2390800"/>
            <a:ext cx="490700" cy="739358"/>
          </a:xfrm>
          <a:prstGeom prst="rect">
            <a:avLst/>
          </a:prstGeom>
          <a:noFill/>
          <a:ln>
            <a:noFill/>
          </a:ln>
        </p:spPr>
      </p:pic>
      <p:pic>
        <p:nvPicPr>
          <p:cNvPr id="179" name="Google Shape;179;p27"/>
          <p:cNvPicPr preferRelativeResize="0"/>
          <p:nvPr/>
        </p:nvPicPr>
        <p:blipFill>
          <a:blip r:embed="rId5">
            <a:alphaModFix/>
          </a:blip>
          <a:stretch>
            <a:fillRect/>
          </a:stretch>
        </p:blipFill>
        <p:spPr>
          <a:xfrm>
            <a:off x="2003634" y="2321992"/>
            <a:ext cx="561379" cy="808150"/>
          </a:xfrm>
          <a:prstGeom prst="rect">
            <a:avLst/>
          </a:prstGeom>
          <a:noFill/>
          <a:ln>
            <a:noFill/>
          </a:ln>
        </p:spPr>
      </p:pic>
      <p:pic>
        <p:nvPicPr>
          <p:cNvPr id="180" name="Google Shape;180;p27"/>
          <p:cNvPicPr preferRelativeResize="0"/>
          <p:nvPr/>
        </p:nvPicPr>
        <p:blipFill rotWithShape="1">
          <a:blip r:embed="rId3">
            <a:alphaModFix/>
          </a:blip>
          <a:srcRect b="9750" l="22130" r="18666" t="19698"/>
          <a:stretch/>
        </p:blipFill>
        <p:spPr>
          <a:xfrm>
            <a:off x="1521850" y="3505900"/>
            <a:ext cx="413540" cy="739348"/>
          </a:xfrm>
          <a:prstGeom prst="rect">
            <a:avLst/>
          </a:prstGeom>
          <a:noFill/>
          <a:ln>
            <a:noFill/>
          </a:ln>
        </p:spPr>
      </p:pic>
      <p:sp>
        <p:nvSpPr>
          <p:cNvPr id="181" name="Google Shape;181;p27"/>
          <p:cNvSpPr txBox="1"/>
          <p:nvPr/>
        </p:nvSpPr>
        <p:spPr>
          <a:xfrm>
            <a:off x="4485525" y="26814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2" name="Google Shape;182;p27"/>
          <p:cNvSpPr txBox="1"/>
          <p:nvPr/>
        </p:nvSpPr>
        <p:spPr>
          <a:xfrm>
            <a:off x="295650" y="965250"/>
            <a:ext cx="11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Chinstrap</a:t>
            </a:r>
            <a:endParaRPr>
              <a:latin typeface="Roboto"/>
              <a:ea typeface="Roboto"/>
              <a:cs typeface="Roboto"/>
              <a:sym typeface="Roboto"/>
            </a:endParaRPr>
          </a:p>
        </p:txBody>
      </p:sp>
      <p:sp>
        <p:nvSpPr>
          <p:cNvPr id="183" name="Google Shape;183;p27"/>
          <p:cNvSpPr txBox="1"/>
          <p:nvPr/>
        </p:nvSpPr>
        <p:spPr>
          <a:xfrm>
            <a:off x="462200" y="4326275"/>
            <a:ext cx="11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Chinstrap</a:t>
            </a:r>
            <a:endParaRPr>
              <a:latin typeface="Roboto"/>
              <a:ea typeface="Roboto"/>
              <a:cs typeface="Roboto"/>
              <a:sym typeface="Roboto"/>
            </a:endParaRPr>
          </a:p>
        </p:txBody>
      </p:sp>
      <p:sp>
        <p:nvSpPr>
          <p:cNvPr id="184" name="Google Shape;184;p27"/>
          <p:cNvSpPr txBox="1"/>
          <p:nvPr/>
        </p:nvSpPr>
        <p:spPr>
          <a:xfrm>
            <a:off x="2095025" y="1990600"/>
            <a:ext cx="11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Adelie</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kNN?</a:t>
            </a:r>
            <a:endParaRPr/>
          </a:p>
        </p:txBody>
      </p:sp>
      <p:sp>
        <p:nvSpPr>
          <p:cNvPr id="190" name="Google Shape;190;p2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000000"/>
                </a:solidFill>
                <a:latin typeface="Calibri"/>
                <a:ea typeface="Calibri"/>
                <a:cs typeface="Calibri"/>
                <a:sym typeface="Calibri"/>
              </a:rPr>
              <a:t>kNN: k-</a:t>
            </a:r>
            <a:r>
              <a:rPr lang="en" sz="2000">
                <a:solidFill>
                  <a:srgbClr val="000000"/>
                </a:solidFill>
                <a:latin typeface="Calibri"/>
                <a:ea typeface="Calibri"/>
                <a:cs typeface="Calibri"/>
                <a:sym typeface="Calibri"/>
              </a:rPr>
              <a:t>nearest</a:t>
            </a:r>
            <a:r>
              <a:rPr lang="en" sz="2000">
                <a:solidFill>
                  <a:srgbClr val="000000"/>
                </a:solidFill>
                <a:latin typeface="Calibri"/>
                <a:ea typeface="Calibri"/>
                <a:cs typeface="Calibri"/>
                <a:sym typeface="Calibri"/>
              </a:rPr>
              <a:t> neighbor</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rPr lang="en" sz="2000">
                <a:solidFill>
                  <a:srgbClr val="000000"/>
                </a:solidFill>
                <a:latin typeface="Calibri"/>
                <a:ea typeface="Calibri"/>
                <a:cs typeface="Calibri"/>
                <a:sym typeface="Calibri"/>
              </a:rPr>
              <a:t>kNN is one of the simplest classification method</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rPr lang="en" sz="2000">
                <a:solidFill>
                  <a:srgbClr val="000000"/>
                </a:solidFill>
                <a:latin typeface="Calibri"/>
                <a:ea typeface="Calibri"/>
                <a:cs typeface="Calibri"/>
                <a:sym typeface="Calibri"/>
              </a:rPr>
              <a:t>kNN is lazy!</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rPr lang="en" sz="2000">
                <a:solidFill>
                  <a:srgbClr val="000000"/>
                </a:solidFill>
                <a:latin typeface="Calibri"/>
                <a:ea typeface="Calibri"/>
                <a:cs typeface="Calibri"/>
                <a:sym typeface="Calibri"/>
              </a:rPr>
              <a:t>Little to no work is done before classification</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rPr lang="en" sz="2000">
                <a:solidFill>
                  <a:srgbClr val="000000"/>
                </a:solidFill>
                <a:latin typeface="Calibri"/>
                <a:ea typeface="Calibri"/>
                <a:cs typeface="Calibri"/>
                <a:sym typeface="Calibri"/>
              </a:rPr>
              <a:t>Calculation is delayed until absolutely necessary</a:t>
            </a:r>
            <a:endParaRPr/>
          </a:p>
        </p:txBody>
      </p:sp>
      <p:pic>
        <p:nvPicPr>
          <p:cNvPr id="191" name="Google Shape;191;p28"/>
          <p:cNvPicPr preferRelativeResize="0"/>
          <p:nvPr/>
        </p:nvPicPr>
        <p:blipFill>
          <a:blip r:embed="rId3">
            <a:alphaModFix/>
          </a:blip>
          <a:stretch>
            <a:fillRect/>
          </a:stretch>
        </p:blipFill>
        <p:spPr>
          <a:xfrm>
            <a:off x="6186321" y="3053896"/>
            <a:ext cx="2957675" cy="208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k?</a:t>
            </a:r>
            <a:endParaRPr/>
          </a:p>
        </p:txBody>
      </p:sp>
      <p:sp>
        <p:nvSpPr>
          <p:cNvPr id="197" name="Google Shape;197;p29"/>
          <p:cNvSpPr txBox="1"/>
          <p:nvPr>
            <p:ph idx="1" type="body"/>
          </p:nvPr>
        </p:nvSpPr>
        <p:spPr>
          <a:xfrm>
            <a:off x="471900" y="1919075"/>
            <a:ext cx="48666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000000"/>
                </a:solidFill>
                <a:latin typeface="Calibri"/>
                <a:ea typeface="Calibri"/>
                <a:cs typeface="Calibri"/>
                <a:sym typeface="Calibri"/>
              </a:rPr>
              <a:t>“k” is the number of nearest neighbors that we consider</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rPr lang="en" sz="2000">
                <a:solidFill>
                  <a:srgbClr val="000000"/>
                </a:solidFill>
                <a:latin typeface="Calibri"/>
                <a:ea typeface="Calibri"/>
                <a:cs typeface="Calibri"/>
                <a:sym typeface="Calibri"/>
              </a:rPr>
              <a:t>mystery penguin species?</a:t>
            </a:r>
            <a:endParaRPr sz="2000">
              <a:solidFill>
                <a:srgbClr val="000000"/>
              </a:solidFill>
              <a:latin typeface="Calibri"/>
              <a:ea typeface="Calibri"/>
              <a:cs typeface="Calibri"/>
              <a:sym typeface="Calibri"/>
            </a:endParaRPr>
          </a:p>
          <a:p>
            <a:pPr indent="-355600" lvl="0" marL="457200" rtl="0" algn="l">
              <a:spcBef>
                <a:spcPts val="160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k=1 </a:t>
            </a:r>
            <a:endParaRPr sz="2000">
              <a:solidFill>
                <a:srgbClr val="000000"/>
              </a:solidFill>
              <a:latin typeface="Calibri"/>
              <a:ea typeface="Calibri"/>
              <a:cs typeface="Calibri"/>
              <a:sym typeface="Calibri"/>
            </a:endParaRPr>
          </a:p>
          <a:p>
            <a:pPr indent="-355600" lvl="0" marL="457200" rtl="0" algn="l">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k=3 </a:t>
            </a:r>
            <a:endParaRPr sz="2000">
              <a:solidFill>
                <a:srgbClr val="000000"/>
              </a:solidFill>
              <a:latin typeface="Calibri"/>
              <a:ea typeface="Calibri"/>
              <a:cs typeface="Calibri"/>
              <a:sym typeface="Calibri"/>
            </a:endParaRPr>
          </a:p>
        </p:txBody>
      </p:sp>
      <p:sp>
        <p:nvSpPr>
          <p:cNvPr id="198" name="Google Shape;198;p29"/>
          <p:cNvSpPr/>
          <p:nvPr/>
        </p:nvSpPr>
        <p:spPr>
          <a:xfrm>
            <a:off x="5728588" y="1794738"/>
            <a:ext cx="3200400" cy="32004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6414388" y="2480538"/>
            <a:ext cx="1828800" cy="1828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9"/>
          <p:cNvPicPr preferRelativeResize="0"/>
          <p:nvPr/>
        </p:nvPicPr>
        <p:blipFill rotWithShape="1">
          <a:blip r:embed="rId3">
            <a:alphaModFix/>
          </a:blip>
          <a:srcRect b="9750" l="22130" r="18666" t="19698"/>
          <a:stretch/>
        </p:blipFill>
        <p:spPr>
          <a:xfrm>
            <a:off x="6321950" y="2083838"/>
            <a:ext cx="413540" cy="739348"/>
          </a:xfrm>
          <a:prstGeom prst="rect">
            <a:avLst/>
          </a:prstGeom>
          <a:noFill/>
          <a:ln>
            <a:noFill/>
          </a:ln>
        </p:spPr>
      </p:pic>
      <p:pic>
        <p:nvPicPr>
          <p:cNvPr id="201" name="Google Shape;201;p29"/>
          <p:cNvPicPr preferRelativeResize="0"/>
          <p:nvPr/>
        </p:nvPicPr>
        <p:blipFill>
          <a:blip r:embed="rId4">
            <a:alphaModFix/>
          </a:blip>
          <a:stretch>
            <a:fillRect/>
          </a:stretch>
        </p:blipFill>
        <p:spPr>
          <a:xfrm>
            <a:off x="7701475" y="3059662"/>
            <a:ext cx="490700" cy="739358"/>
          </a:xfrm>
          <a:prstGeom prst="rect">
            <a:avLst/>
          </a:prstGeom>
          <a:noFill/>
          <a:ln>
            <a:noFill/>
          </a:ln>
        </p:spPr>
      </p:pic>
      <p:pic>
        <p:nvPicPr>
          <p:cNvPr id="202" name="Google Shape;202;p29"/>
          <p:cNvPicPr preferRelativeResize="0"/>
          <p:nvPr/>
        </p:nvPicPr>
        <p:blipFill>
          <a:blip r:embed="rId5">
            <a:alphaModFix/>
          </a:blip>
          <a:stretch>
            <a:fillRect/>
          </a:stretch>
        </p:blipFill>
        <p:spPr>
          <a:xfrm>
            <a:off x="7048109" y="2990855"/>
            <a:ext cx="561379" cy="808150"/>
          </a:xfrm>
          <a:prstGeom prst="rect">
            <a:avLst/>
          </a:prstGeom>
          <a:noFill/>
          <a:ln>
            <a:noFill/>
          </a:ln>
        </p:spPr>
      </p:pic>
      <p:pic>
        <p:nvPicPr>
          <p:cNvPr id="203" name="Google Shape;203;p29"/>
          <p:cNvPicPr preferRelativeResize="0"/>
          <p:nvPr/>
        </p:nvPicPr>
        <p:blipFill rotWithShape="1">
          <a:blip r:embed="rId3">
            <a:alphaModFix/>
          </a:blip>
          <a:srcRect b="9750" l="22130" r="18666" t="19698"/>
          <a:stretch/>
        </p:blipFill>
        <p:spPr>
          <a:xfrm>
            <a:off x="6566325" y="4174763"/>
            <a:ext cx="413540" cy="739348"/>
          </a:xfrm>
          <a:prstGeom prst="rect">
            <a:avLst/>
          </a:prstGeom>
          <a:noFill/>
          <a:ln>
            <a:noFill/>
          </a:ln>
        </p:spPr>
      </p:pic>
      <p:sp>
        <p:nvSpPr>
          <p:cNvPr id="204" name="Google Shape;204;p29"/>
          <p:cNvSpPr txBox="1"/>
          <p:nvPr/>
        </p:nvSpPr>
        <p:spPr>
          <a:xfrm>
            <a:off x="5218250" y="2355763"/>
            <a:ext cx="11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Chinstrap</a:t>
            </a:r>
            <a:endParaRPr>
              <a:latin typeface="Roboto"/>
              <a:ea typeface="Roboto"/>
              <a:cs typeface="Roboto"/>
              <a:sym typeface="Roboto"/>
            </a:endParaRPr>
          </a:p>
        </p:txBody>
      </p:sp>
      <p:sp>
        <p:nvSpPr>
          <p:cNvPr id="205" name="Google Shape;205;p29"/>
          <p:cNvSpPr txBox="1"/>
          <p:nvPr/>
        </p:nvSpPr>
        <p:spPr>
          <a:xfrm>
            <a:off x="5462625" y="4344338"/>
            <a:ext cx="11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Chinstrap</a:t>
            </a:r>
            <a:endParaRPr>
              <a:latin typeface="Roboto"/>
              <a:ea typeface="Roboto"/>
              <a:cs typeface="Roboto"/>
              <a:sym typeface="Roboto"/>
            </a:endParaRPr>
          </a:p>
        </p:txBody>
      </p:sp>
      <p:sp>
        <p:nvSpPr>
          <p:cNvPr id="206" name="Google Shape;206;p29"/>
          <p:cNvSpPr txBox="1"/>
          <p:nvPr/>
        </p:nvSpPr>
        <p:spPr>
          <a:xfrm>
            <a:off x="7139500" y="2659463"/>
            <a:ext cx="11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Adelie</a:t>
            </a:r>
            <a:endParaRPr>
              <a:latin typeface="Roboto"/>
              <a:ea typeface="Roboto"/>
              <a:cs typeface="Roboto"/>
              <a:sym typeface="Roboto"/>
            </a:endParaRPr>
          </a:p>
        </p:txBody>
      </p:sp>
      <p:sp>
        <p:nvSpPr>
          <p:cNvPr id="207" name="Google Shape;207;p29"/>
          <p:cNvSpPr txBox="1"/>
          <p:nvPr/>
        </p:nvSpPr>
        <p:spPr>
          <a:xfrm>
            <a:off x="1782900" y="3398825"/>
            <a:ext cx="7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Adelie</a:t>
            </a:r>
            <a:endParaRPr>
              <a:latin typeface="Roboto"/>
              <a:ea typeface="Roboto"/>
              <a:cs typeface="Roboto"/>
              <a:sym typeface="Roboto"/>
            </a:endParaRPr>
          </a:p>
        </p:txBody>
      </p:sp>
      <p:sp>
        <p:nvSpPr>
          <p:cNvPr id="208" name="Google Shape;208;p29"/>
          <p:cNvSpPr txBox="1"/>
          <p:nvPr/>
        </p:nvSpPr>
        <p:spPr>
          <a:xfrm>
            <a:off x="1782900" y="3799000"/>
            <a:ext cx="209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Adelie: </a:t>
            </a:r>
            <a:r>
              <a:rPr lang="en">
                <a:latin typeface="Roboto"/>
                <a:ea typeface="Roboto"/>
                <a:cs typeface="Roboto"/>
                <a:sym typeface="Roboto"/>
              </a:rPr>
              <a:t>1 vote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Chinstrap: </a:t>
            </a:r>
            <a:r>
              <a:rPr lang="en">
                <a:latin typeface="Roboto"/>
                <a:ea typeface="Roboto"/>
                <a:cs typeface="Roboto"/>
                <a:sym typeface="Roboto"/>
              </a:rPr>
              <a:t>2 votes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Similarity</a:t>
            </a:r>
            <a:endParaRPr/>
          </a:p>
        </p:txBody>
      </p:sp>
      <p:sp>
        <p:nvSpPr>
          <p:cNvPr id="214" name="Google Shape;214;p30"/>
          <p:cNvSpPr txBox="1"/>
          <p:nvPr>
            <p:ph idx="1" type="body"/>
          </p:nvPr>
        </p:nvSpPr>
        <p:spPr>
          <a:xfrm>
            <a:off x="471900" y="1919075"/>
            <a:ext cx="42612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2"/>
                </a:solidFill>
              </a:rPr>
              <a:t>Straight line distance</a:t>
            </a:r>
            <a:endParaRPr>
              <a:solidFill>
                <a:schemeClr val="dk2"/>
              </a:solidFill>
            </a:endParaRPr>
          </a:p>
        </p:txBody>
      </p:sp>
      <p:grpSp>
        <p:nvGrpSpPr>
          <p:cNvPr id="215" name="Google Shape;215;p30"/>
          <p:cNvGrpSpPr/>
          <p:nvPr/>
        </p:nvGrpSpPr>
        <p:grpSpPr>
          <a:xfrm>
            <a:off x="5200100" y="2051750"/>
            <a:ext cx="3565800" cy="2689925"/>
            <a:chOff x="516475" y="1549425"/>
            <a:chExt cx="3565800" cy="2689925"/>
          </a:xfrm>
        </p:grpSpPr>
        <p:cxnSp>
          <p:nvCxnSpPr>
            <p:cNvPr id="216" name="Google Shape;216;p30"/>
            <p:cNvCxnSpPr/>
            <p:nvPr/>
          </p:nvCxnSpPr>
          <p:spPr>
            <a:xfrm>
              <a:off x="516475" y="1549425"/>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17" name="Google Shape;217;p30"/>
            <p:cNvCxnSpPr/>
            <p:nvPr/>
          </p:nvCxnSpPr>
          <p:spPr>
            <a:xfrm>
              <a:off x="516475" y="1885666"/>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18" name="Google Shape;218;p30"/>
            <p:cNvCxnSpPr/>
            <p:nvPr/>
          </p:nvCxnSpPr>
          <p:spPr>
            <a:xfrm>
              <a:off x="516475" y="2221906"/>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19" name="Google Shape;219;p30"/>
            <p:cNvCxnSpPr/>
            <p:nvPr/>
          </p:nvCxnSpPr>
          <p:spPr>
            <a:xfrm>
              <a:off x="516475" y="2558147"/>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20" name="Google Shape;220;p30"/>
            <p:cNvCxnSpPr/>
            <p:nvPr/>
          </p:nvCxnSpPr>
          <p:spPr>
            <a:xfrm>
              <a:off x="516475" y="2894388"/>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21" name="Google Shape;221;p30"/>
            <p:cNvCxnSpPr/>
            <p:nvPr/>
          </p:nvCxnSpPr>
          <p:spPr>
            <a:xfrm>
              <a:off x="516475" y="3230628"/>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22" name="Google Shape;222;p30"/>
            <p:cNvCxnSpPr/>
            <p:nvPr/>
          </p:nvCxnSpPr>
          <p:spPr>
            <a:xfrm>
              <a:off x="516475" y="3566869"/>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23" name="Google Shape;223;p30"/>
            <p:cNvCxnSpPr/>
            <p:nvPr/>
          </p:nvCxnSpPr>
          <p:spPr>
            <a:xfrm>
              <a:off x="516475" y="3903109"/>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24" name="Google Shape;224;p30"/>
            <p:cNvCxnSpPr/>
            <p:nvPr/>
          </p:nvCxnSpPr>
          <p:spPr>
            <a:xfrm>
              <a:off x="516475" y="4239350"/>
              <a:ext cx="3565800" cy="0"/>
            </a:xfrm>
            <a:prstGeom prst="straightConnector1">
              <a:avLst/>
            </a:prstGeom>
            <a:noFill/>
            <a:ln cap="flat" cmpd="sng" w="9525">
              <a:solidFill>
                <a:srgbClr val="3E4342"/>
              </a:solidFill>
              <a:prstDash val="solid"/>
              <a:round/>
              <a:headEnd len="med" w="med" type="none"/>
              <a:tailEnd len="med" w="med" type="none"/>
            </a:ln>
          </p:spPr>
        </p:cxnSp>
      </p:grpSp>
      <p:grpSp>
        <p:nvGrpSpPr>
          <p:cNvPr id="225" name="Google Shape;225;p30"/>
          <p:cNvGrpSpPr/>
          <p:nvPr/>
        </p:nvGrpSpPr>
        <p:grpSpPr>
          <a:xfrm rot="5400000">
            <a:off x="5310996" y="2051749"/>
            <a:ext cx="3344007" cy="2689925"/>
            <a:chOff x="516475" y="1549425"/>
            <a:chExt cx="3565800" cy="2689925"/>
          </a:xfrm>
        </p:grpSpPr>
        <p:cxnSp>
          <p:nvCxnSpPr>
            <p:cNvPr id="226" name="Google Shape;226;p30"/>
            <p:cNvCxnSpPr/>
            <p:nvPr/>
          </p:nvCxnSpPr>
          <p:spPr>
            <a:xfrm>
              <a:off x="516475" y="1549425"/>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27" name="Google Shape;227;p30"/>
            <p:cNvCxnSpPr/>
            <p:nvPr/>
          </p:nvCxnSpPr>
          <p:spPr>
            <a:xfrm>
              <a:off x="516475" y="1885666"/>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28" name="Google Shape;228;p30"/>
            <p:cNvCxnSpPr/>
            <p:nvPr/>
          </p:nvCxnSpPr>
          <p:spPr>
            <a:xfrm>
              <a:off x="516475" y="2221906"/>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29" name="Google Shape;229;p30"/>
            <p:cNvCxnSpPr/>
            <p:nvPr/>
          </p:nvCxnSpPr>
          <p:spPr>
            <a:xfrm>
              <a:off x="516475" y="2558147"/>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30" name="Google Shape;230;p30"/>
            <p:cNvCxnSpPr/>
            <p:nvPr/>
          </p:nvCxnSpPr>
          <p:spPr>
            <a:xfrm>
              <a:off x="516475" y="2894388"/>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31" name="Google Shape;231;p30"/>
            <p:cNvCxnSpPr/>
            <p:nvPr/>
          </p:nvCxnSpPr>
          <p:spPr>
            <a:xfrm>
              <a:off x="516475" y="3230628"/>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32" name="Google Shape;232;p30"/>
            <p:cNvCxnSpPr/>
            <p:nvPr/>
          </p:nvCxnSpPr>
          <p:spPr>
            <a:xfrm>
              <a:off x="516475" y="3566869"/>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33" name="Google Shape;233;p30"/>
            <p:cNvCxnSpPr/>
            <p:nvPr/>
          </p:nvCxnSpPr>
          <p:spPr>
            <a:xfrm>
              <a:off x="516475" y="3903109"/>
              <a:ext cx="3565800" cy="0"/>
            </a:xfrm>
            <a:prstGeom prst="straightConnector1">
              <a:avLst/>
            </a:prstGeom>
            <a:noFill/>
            <a:ln cap="flat" cmpd="sng" w="9525">
              <a:solidFill>
                <a:srgbClr val="3E4342"/>
              </a:solidFill>
              <a:prstDash val="solid"/>
              <a:round/>
              <a:headEnd len="med" w="med" type="none"/>
              <a:tailEnd len="med" w="med" type="none"/>
            </a:ln>
          </p:spPr>
        </p:cxnSp>
        <p:cxnSp>
          <p:nvCxnSpPr>
            <p:cNvPr id="234" name="Google Shape;234;p30"/>
            <p:cNvCxnSpPr/>
            <p:nvPr/>
          </p:nvCxnSpPr>
          <p:spPr>
            <a:xfrm>
              <a:off x="516475" y="4239350"/>
              <a:ext cx="3565800" cy="0"/>
            </a:xfrm>
            <a:prstGeom prst="straightConnector1">
              <a:avLst/>
            </a:prstGeom>
            <a:noFill/>
            <a:ln cap="flat" cmpd="sng" w="9525">
              <a:solidFill>
                <a:srgbClr val="3E4342"/>
              </a:solidFill>
              <a:prstDash val="solid"/>
              <a:round/>
              <a:headEnd len="med" w="med" type="none"/>
              <a:tailEnd len="med" w="med" type="none"/>
            </a:ln>
          </p:spPr>
        </p:cxnSp>
      </p:grpSp>
      <p:sp>
        <p:nvSpPr>
          <p:cNvPr id="235" name="Google Shape;235;p30"/>
          <p:cNvSpPr/>
          <p:nvPr/>
        </p:nvSpPr>
        <p:spPr>
          <a:xfrm>
            <a:off x="5907600" y="4329875"/>
            <a:ext cx="137100" cy="137100"/>
          </a:xfrm>
          <a:prstGeom prst="ellipse">
            <a:avLst/>
          </a:prstGeom>
          <a:solidFill>
            <a:srgbClr val="E06666"/>
          </a:solidFill>
          <a:ln cap="flat" cmpd="sng" w="9525">
            <a:solidFill>
              <a:srgbClr val="3E43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7588175" y="2310275"/>
            <a:ext cx="137100" cy="137100"/>
          </a:xfrm>
          <a:prstGeom prst="ellipse">
            <a:avLst/>
          </a:prstGeom>
          <a:solidFill>
            <a:srgbClr val="E06666"/>
          </a:solidFill>
          <a:ln cap="flat" cmpd="sng" w="9525">
            <a:solidFill>
              <a:srgbClr val="3E43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30"/>
          <p:cNvCxnSpPr>
            <a:stCxn id="236" idx="3"/>
            <a:endCxn id="235" idx="7"/>
          </p:cNvCxnSpPr>
          <p:nvPr/>
        </p:nvCxnSpPr>
        <p:spPr>
          <a:xfrm flipH="1">
            <a:off x="6024553" y="2427297"/>
            <a:ext cx="1583700" cy="1922700"/>
          </a:xfrm>
          <a:prstGeom prst="straightConnector1">
            <a:avLst/>
          </a:prstGeom>
          <a:noFill/>
          <a:ln cap="flat" cmpd="sng" w="38100">
            <a:solidFill>
              <a:srgbClr val="F58F8F"/>
            </a:solidFill>
            <a:prstDash val="solid"/>
            <a:round/>
            <a:headEnd len="med" w="med" type="stealth"/>
            <a:tailEnd len="med" w="med" type="stealth"/>
          </a:ln>
        </p:spPr>
      </p:cxnSp>
      <p:cxnSp>
        <p:nvCxnSpPr>
          <p:cNvPr id="238" name="Google Shape;238;p30"/>
          <p:cNvCxnSpPr>
            <a:stCxn id="236" idx="4"/>
          </p:cNvCxnSpPr>
          <p:nvPr/>
        </p:nvCxnSpPr>
        <p:spPr>
          <a:xfrm flipH="1">
            <a:off x="7655225" y="2447375"/>
            <a:ext cx="1500" cy="1960200"/>
          </a:xfrm>
          <a:prstGeom prst="straightConnector1">
            <a:avLst/>
          </a:prstGeom>
          <a:noFill/>
          <a:ln cap="flat" cmpd="sng" w="28575">
            <a:solidFill>
              <a:srgbClr val="4A86E8"/>
            </a:solidFill>
            <a:prstDash val="dash"/>
            <a:round/>
            <a:headEnd len="med" w="med" type="none"/>
            <a:tailEnd len="med" w="med" type="none"/>
          </a:ln>
        </p:spPr>
      </p:cxnSp>
      <p:cxnSp>
        <p:nvCxnSpPr>
          <p:cNvPr id="239" name="Google Shape;239;p30"/>
          <p:cNvCxnSpPr/>
          <p:nvPr/>
        </p:nvCxnSpPr>
        <p:spPr>
          <a:xfrm rot="10800000">
            <a:off x="6044575" y="4397625"/>
            <a:ext cx="1617600" cy="3000"/>
          </a:xfrm>
          <a:prstGeom prst="straightConnector1">
            <a:avLst/>
          </a:prstGeom>
          <a:noFill/>
          <a:ln cap="flat" cmpd="sng" w="28575">
            <a:solidFill>
              <a:srgbClr val="4A86E8"/>
            </a:solidFill>
            <a:prstDash val="dash"/>
            <a:round/>
            <a:headEnd len="med" w="med" type="none"/>
            <a:tailEnd len="med" w="med" type="none"/>
          </a:ln>
        </p:spPr>
      </p:cxnSp>
      <p:sp>
        <p:nvSpPr>
          <p:cNvPr id="240" name="Google Shape;240;p30"/>
          <p:cNvSpPr txBox="1"/>
          <p:nvPr/>
        </p:nvSpPr>
        <p:spPr>
          <a:xfrm>
            <a:off x="6587875" y="2964400"/>
            <a:ext cx="31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rgbClr val="AF4345"/>
                </a:solidFill>
                <a:latin typeface="Old Standard TT"/>
                <a:ea typeface="Old Standard TT"/>
                <a:cs typeface="Old Standard TT"/>
                <a:sym typeface="Old Standard TT"/>
              </a:rPr>
              <a:t>D</a:t>
            </a:r>
            <a:endParaRPr b="1" i="1" sz="1600">
              <a:solidFill>
                <a:srgbClr val="AF4345"/>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happens when k is different?</a:t>
            </a:r>
            <a:endParaRPr/>
          </a:p>
        </p:txBody>
      </p:sp>
      <p:cxnSp>
        <p:nvCxnSpPr>
          <p:cNvPr id="246" name="Google Shape;246;p31"/>
          <p:cNvCxnSpPr/>
          <p:nvPr/>
        </p:nvCxnSpPr>
        <p:spPr>
          <a:xfrm rot="10800000">
            <a:off x="786375" y="1919075"/>
            <a:ext cx="0" cy="3013800"/>
          </a:xfrm>
          <a:prstGeom prst="straightConnector1">
            <a:avLst/>
          </a:prstGeom>
          <a:noFill/>
          <a:ln cap="flat" cmpd="sng" w="28575">
            <a:solidFill>
              <a:srgbClr val="3E4342"/>
            </a:solidFill>
            <a:prstDash val="solid"/>
            <a:round/>
            <a:headEnd len="med" w="med" type="none"/>
            <a:tailEnd len="med" w="med" type="stealth"/>
          </a:ln>
        </p:spPr>
      </p:cxnSp>
      <p:cxnSp>
        <p:nvCxnSpPr>
          <p:cNvPr id="247" name="Google Shape;247;p31"/>
          <p:cNvCxnSpPr/>
          <p:nvPr/>
        </p:nvCxnSpPr>
        <p:spPr>
          <a:xfrm flipH="1" rot="10800000">
            <a:off x="471900" y="4662400"/>
            <a:ext cx="7784700" cy="12600"/>
          </a:xfrm>
          <a:prstGeom prst="straightConnector1">
            <a:avLst/>
          </a:prstGeom>
          <a:noFill/>
          <a:ln cap="flat" cmpd="sng" w="28575">
            <a:solidFill>
              <a:srgbClr val="3E4342"/>
            </a:solidFill>
            <a:prstDash val="solid"/>
            <a:round/>
            <a:headEnd len="med" w="med" type="none"/>
            <a:tailEnd len="med" w="med" type="stealth"/>
          </a:ln>
        </p:spPr>
      </p:cxnSp>
      <p:pic>
        <p:nvPicPr>
          <p:cNvPr id="248" name="Google Shape;248;p31"/>
          <p:cNvPicPr preferRelativeResize="0"/>
          <p:nvPr/>
        </p:nvPicPr>
        <p:blipFill>
          <a:blip r:embed="rId3">
            <a:alphaModFix/>
          </a:blip>
          <a:stretch>
            <a:fillRect/>
          </a:stretch>
        </p:blipFill>
        <p:spPr>
          <a:xfrm>
            <a:off x="1178524" y="2642800"/>
            <a:ext cx="606475" cy="913801"/>
          </a:xfrm>
          <a:prstGeom prst="rect">
            <a:avLst/>
          </a:prstGeom>
          <a:noFill/>
          <a:ln>
            <a:noFill/>
          </a:ln>
        </p:spPr>
      </p:pic>
      <p:pic>
        <p:nvPicPr>
          <p:cNvPr id="249" name="Google Shape;249;p31"/>
          <p:cNvPicPr preferRelativeResize="0"/>
          <p:nvPr/>
        </p:nvPicPr>
        <p:blipFill>
          <a:blip r:embed="rId4">
            <a:alphaModFix/>
          </a:blip>
          <a:stretch>
            <a:fillRect/>
          </a:stretch>
        </p:blipFill>
        <p:spPr>
          <a:xfrm>
            <a:off x="7057313" y="3403003"/>
            <a:ext cx="643365" cy="877300"/>
          </a:xfrm>
          <a:prstGeom prst="rect">
            <a:avLst/>
          </a:prstGeom>
          <a:noFill/>
          <a:ln>
            <a:noFill/>
          </a:ln>
        </p:spPr>
      </p:pic>
      <p:pic>
        <p:nvPicPr>
          <p:cNvPr id="250" name="Google Shape;250;p31"/>
          <p:cNvPicPr preferRelativeResize="0"/>
          <p:nvPr/>
        </p:nvPicPr>
        <p:blipFill rotWithShape="1">
          <a:blip r:embed="rId5">
            <a:alphaModFix/>
          </a:blip>
          <a:srcRect b="9750" l="22130" r="18666" t="19698"/>
          <a:stretch/>
        </p:blipFill>
        <p:spPr>
          <a:xfrm>
            <a:off x="5200100" y="2009275"/>
            <a:ext cx="490700" cy="877302"/>
          </a:xfrm>
          <a:prstGeom prst="rect">
            <a:avLst/>
          </a:prstGeom>
          <a:noFill/>
          <a:ln>
            <a:noFill/>
          </a:ln>
        </p:spPr>
      </p:pic>
      <p:pic>
        <p:nvPicPr>
          <p:cNvPr id="251" name="Google Shape;251;p31"/>
          <p:cNvPicPr preferRelativeResize="0"/>
          <p:nvPr/>
        </p:nvPicPr>
        <p:blipFill>
          <a:blip r:embed="rId4">
            <a:alphaModFix/>
          </a:blip>
          <a:stretch>
            <a:fillRect/>
          </a:stretch>
        </p:blipFill>
        <p:spPr>
          <a:xfrm>
            <a:off x="3506938" y="2232428"/>
            <a:ext cx="643365" cy="877300"/>
          </a:xfrm>
          <a:prstGeom prst="rect">
            <a:avLst/>
          </a:prstGeom>
          <a:noFill/>
          <a:ln>
            <a:noFill/>
          </a:ln>
        </p:spPr>
      </p:pic>
      <p:pic>
        <p:nvPicPr>
          <p:cNvPr id="252" name="Google Shape;252;p31"/>
          <p:cNvPicPr preferRelativeResize="0"/>
          <p:nvPr/>
        </p:nvPicPr>
        <p:blipFill>
          <a:blip r:embed="rId4">
            <a:alphaModFix/>
          </a:blip>
          <a:stretch>
            <a:fillRect/>
          </a:stretch>
        </p:blipFill>
        <p:spPr>
          <a:xfrm>
            <a:off x="4250313" y="3234103"/>
            <a:ext cx="643365" cy="877300"/>
          </a:xfrm>
          <a:prstGeom prst="rect">
            <a:avLst/>
          </a:prstGeom>
          <a:noFill/>
          <a:ln>
            <a:noFill/>
          </a:ln>
        </p:spPr>
      </p:pic>
      <p:sp>
        <p:nvSpPr>
          <p:cNvPr id="253" name="Google Shape;253;p31"/>
          <p:cNvSpPr/>
          <p:nvPr/>
        </p:nvSpPr>
        <p:spPr>
          <a:xfrm>
            <a:off x="4535050" y="2009325"/>
            <a:ext cx="6066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0000"/>
                </a:solidFill>
              </a:rPr>
              <a:t>?</a:t>
            </a:r>
            <a:endParaRPr sz="3100">
              <a:solidFill>
                <a:srgbClr val="FF0000"/>
              </a:solidFill>
            </a:endParaRPr>
          </a:p>
        </p:txBody>
      </p:sp>
      <p:pic>
        <p:nvPicPr>
          <p:cNvPr id="254" name="Google Shape;254;p31"/>
          <p:cNvPicPr preferRelativeResize="0"/>
          <p:nvPr/>
        </p:nvPicPr>
        <p:blipFill rotWithShape="1">
          <a:blip r:embed="rId5">
            <a:alphaModFix/>
          </a:blip>
          <a:srcRect b="9750" l="22130" r="18666" t="19698"/>
          <a:stretch/>
        </p:blipFill>
        <p:spPr>
          <a:xfrm>
            <a:off x="6102450" y="1765500"/>
            <a:ext cx="490700" cy="877302"/>
          </a:xfrm>
          <a:prstGeom prst="rect">
            <a:avLst/>
          </a:prstGeom>
          <a:noFill/>
          <a:ln>
            <a:noFill/>
          </a:ln>
        </p:spPr>
      </p:pic>
      <p:pic>
        <p:nvPicPr>
          <p:cNvPr id="255" name="Google Shape;255;p31"/>
          <p:cNvPicPr preferRelativeResize="0"/>
          <p:nvPr/>
        </p:nvPicPr>
        <p:blipFill>
          <a:blip r:embed="rId3">
            <a:alphaModFix/>
          </a:blip>
          <a:stretch>
            <a:fillRect/>
          </a:stretch>
        </p:blipFill>
        <p:spPr>
          <a:xfrm>
            <a:off x="2116249" y="2969075"/>
            <a:ext cx="606475" cy="913801"/>
          </a:xfrm>
          <a:prstGeom prst="rect">
            <a:avLst/>
          </a:prstGeom>
          <a:noFill/>
          <a:ln>
            <a:noFill/>
          </a:ln>
        </p:spPr>
      </p:pic>
      <p:pic>
        <p:nvPicPr>
          <p:cNvPr id="256" name="Google Shape;256;p31"/>
          <p:cNvPicPr preferRelativeResize="0"/>
          <p:nvPr/>
        </p:nvPicPr>
        <p:blipFill>
          <a:blip r:embed="rId3">
            <a:alphaModFix/>
          </a:blip>
          <a:stretch>
            <a:fillRect/>
          </a:stretch>
        </p:blipFill>
        <p:spPr>
          <a:xfrm>
            <a:off x="2148374" y="1780850"/>
            <a:ext cx="606475" cy="913801"/>
          </a:xfrm>
          <a:prstGeom prst="rect">
            <a:avLst/>
          </a:prstGeom>
          <a:noFill/>
          <a:ln>
            <a:noFill/>
          </a:ln>
        </p:spPr>
      </p:pic>
      <p:pic>
        <p:nvPicPr>
          <p:cNvPr id="257" name="Google Shape;257;p31"/>
          <p:cNvPicPr preferRelativeResize="0"/>
          <p:nvPr/>
        </p:nvPicPr>
        <p:blipFill>
          <a:blip r:embed="rId3">
            <a:alphaModFix/>
          </a:blip>
          <a:stretch>
            <a:fillRect/>
          </a:stretch>
        </p:blipFill>
        <p:spPr>
          <a:xfrm>
            <a:off x="3029474" y="3616475"/>
            <a:ext cx="606475" cy="913801"/>
          </a:xfrm>
          <a:prstGeom prst="rect">
            <a:avLst/>
          </a:prstGeom>
          <a:noFill/>
          <a:ln>
            <a:noFill/>
          </a:ln>
        </p:spPr>
      </p:pic>
      <p:pic>
        <p:nvPicPr>
          <p:cNvPr id="258" name="Google Shape;258;p31"/>
          <p:cNvPicPr preferRelativeResize="0"/>
          <p:nvPr/>
        </p:nvPicPr>
        <p:blipFill rotWithShape="1">
          <a:blip r:embed="rId5">
            <a:alphaModFix/>
          </a:blip>
          <a:srcRect b="9750" l="22130" r="18666" t="19698"/>
          <a:stretch/>
        </p:blipFill>
        <p:spPr>
          <a:xfrm>
            <a:off x="7209975" y="1757825"/>
            <a:ext cx="490700" cy="877302"/>
          </a:xfrm>
          <a:prstGeom prst="rect">
            <a:avLst/>
          </a:prstGeom>
          <a:noFill/>
          <a:ln>
            <a:noFill/>
          </a:ln>
        </p:spPr>
      </p:pic>
      <p:pic>
        <p:nvPicPr>
          <p:cNvPr id="259" name="Google Shape;259;p31"/>
          <p:cNvPicPr preferRelativeResize="0"/>
          <p:nvPr/>
        </p:nvPicPr>
        <p:blipFill rotWithShape="1">
          <a:blip r:embed="rId5">
            <a:alphaModFix/>
          </a:blip>
          <a:srcRect b="9750" l="22130" r="18666" t="19698"/>
          <a:stretch/>
        </p:blipFill>
        <p:spPr>
          <a:xfrm>
            <a:off x="6656213" y="2356800"/>
            <a:ext cx="490700" cy="877302"/>
          </a:xfrm>
          <a:prstGeom prst="rect">
            <a:avLst/>
          </a:prstGeom>
          <a:noFill/>
          <a:ln>
            <a:noFill/>
          </a:ln>
        </p:spPr>
      </p:pic>
      <p:pic>
        <p:nvPicPr>
          <p:cNvPr id="260" name="Google Shape;260;p31"/>
          <p:cNvPicPr preferRelativeResize="0"/>
          <p:nvPr/>
        </p:nvPicPr>
        <p:blipFill>
          <a:blip r:embed="rId3">
            <a:alphaModFix/>
          </a:blip>
          <a:stretch>
            <a:fillRect/>
          </a:stretch>
        </p:blipFill>
        <p:spPr>
          <a:xfrm>
            <a:off x="1480199" y="3616475"/>
            <a:ext cx="606475" cy="913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a:blip r:embed="rId3">
            <a:alphaModFix/>
          </a:blip>
          <a:stretch>
            <a:fillRect/>
          </a:stretch>
        </p:blipFill>
        <p:spPr>
          <a:xfrm>
            <a:off x="270938" y="152400"/>
            <a:ext cx="8602133" cy="4838700"/>
          </a:xfrm>
          <a:prstGeom prst="rect">
            <a:avLst/>
          </a:prstGeom>
          <a:noFill/>
          <a:ln>
            <a:noFill/>
          </a:ln>
        </p:spPr>
      </p:pic>
      <p:sp>
        <p:nvSpPr>
          <p:cNvPr id="75" name="Google Shape;75;p14"/>
          <p:cNvSpPr/>
          <p:nvPr/>
        </p:nvSpPr>
        <p:spPr>
          <a:xfrm>
            <a:off x="5381475" y="1443250"/>
            <a:ext cx="3491400" cy="3178200"/>
          </a:xfrm>
          <a:prstGeom prst="roundRect">
            <a:avLst>
              <a:gd fmla="val 16667" name="adj"/>
            </a:avLst>
          </a:prstGeom>
          <a:noFill/>
          <a:ln cap="flat" cmpd="sng" w="3810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p:nvPr/>
        </p:nvSpPr>
        <p:spPr>
          <a:xfrm>
            <a:off x="4280350" y="1768750"/>
            <a:ext cx="1683900" cy="1344300"/>
          </a:xfrm>
          <a:prstGeom prst="ellipse">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k=1</a:t>
            </a:r>
            <a:endParaRPr/>
          </a:p>
        </p:txBody>
      </p:sp>
      <p:cxnSp>
        <p:nvCxnSpPr>
          <p:cNvPr id="267" name="Google Shape;267;p32"/>
          <p:cNvCxnSpPr/>
          <p:nvPr/>
        </p:nvCxnSpPr>
        <p:spPr>
          <a:xfrm rot="10800000">
            <a:off x="786375" y="1919075"/>
            <a:ext cx="0" cy="3013800"/>
          </a:xfrm>
          <a:prstGeom prst="straightConnector1">
            <a:avLst/>
          </a:prstGeom>
          <a:noFill/>
          <a:ln cap="flat" cmpd="sng" w="28575">
            <a:solidFill>
              <a:srgbClr val="3E4342"/>
            </a:solidFill>
            <a:prstDash val="solid"/>
            <a:round/>
            <a:headEnd len="med" w="med" type="none"/>
            <a:tailEnd len="med" w="med" type="stealth"/>
          </a:ln>
        </p:spPr>
      </p:cxnSp>
      <p:cxnSp>
        <p:nvCxnSpPr>
          <p:cNvPr id="268" name="Google Shape;268;p32"/>
          <p:cNvCxnSpPr/>
          <p:nvPr/>
        </p:nvCxnSpPr>
        <p:spPr>
          <a:xfrm flipH="1" rot="10800000">
            <a:off x="471900" y="4662400"/>
            <a:ext cx="7784700" cy="12600"/>
          </a:xfrm>
          <a:prstGeom prst="straightConnector1">
            <a:avLst/>
          </a:prstGeom>
          <a:noFill/>
          <a:ln cap="flat" cmpd="sng" w="28575">
            <a:solidFill>
              <a:srgbClr val="3E4342"/>
            </a:solidFill>
            <a:prstDash val="solid"/>
            <a:round/>
            <a:headEnd len="med" w="med" type="none"/>
            <a:tailEnd len="med" w="med" type="stealth"/>
          </a:ln>
        </p:spPr>
      </p:cxnSp>
      <p:pic>
        <p:nvPicPr>
          <p:cNvPr id="269" name="Google Shape;269;p32"/>
          <p:cNvPicPr preferRelativeResize="0"/>
          <p:nvPr/>
        </p:nvPicPr>
        <p:blipFill>
          <a:blip r:embed="rId3">
            <a:alphaModFix/>
          </a:blip>
          <a:stretch>
            <a:fillRect/>
          </a:stretch>
        </p:blipFill>
        <p:spPr>
          <a:xfrm>
            <a:off x="1178524" y="2642800"/>
            <a:ext cx="606475" cy="913801"/>
          </a:xfrm>
          <a:prstGeom prst="rect">
            <a:avLst/>
          </a:prstGeom>
          <a:noFill/>
          <a:ln>
            <a:noFill/>
          </a:ln>
        </p:spPr>
      </p:pic>
      <p:pic>
        <p:nvPicPr>
          <p:cNvPr id="270" name="Google Shape;270;p32"/>
          <p:cNvPicPr preferRelativeResize="0"/>
          <p:nvPr/>
        </p:nvPicPr>
        <p:blipFill>
          <a:blip r:embed="rId4">
            <a:alphaModFix/>
          </a:blip>
          <a:stretch>
            <a:fillRect/>
          </a:stretch>
        </p:blipFill>
        <p:spPr>
          <a:xfrm>
            <a:off x="7057313" y="3403003"/>
            <a:ext cx="643365" cy="877300"/>
          </a:xfrm>
          <a:prstGeom prst="rect">
            <a:avLst/>
          </a:prstGeom>
          <a:noFill/>
          <a:ln>
            <a:noFill/>
          </a:ln>
        </p:spPr>
      </p:pic>
      <p:pic>
        <p:nvPicPr>
          <p:cNvPr id="271" name="Google Shape;271;p32"/>
          <p:cNvPicPr preferRelativeResize="0"/>
          <p:nvPr/>
        </p:nvPicPr>
        <p:blipFill rotWithShape="1">
          <a:blip r:embed="rId5">
            <a:alphaModFix/>
          </a:blip>
          <a:srcRect b="9750" l="22130" r="18666" t="19698"/>
          <a:stretch/>
        </p:blipFill>
        <p:spPr>
          <a:xfrm>
            <a:off x="5200100" y="2009275"/>
            <a:ext cx="490700" cy="877302"/>
          </a:xfrm>
          <a:prstGeom prst="rect">
            <a:avLst/>
          </a:prstGeom>
          <a:noFill/>
          <a:ln>
            <a:noFill/>
          </a:ln>
        </p:spPr>
      </p:pic>
      <p:pic>
        <p:nvPicPr>
          <p:cNvPr id="272" name="Google Shape;272;p32"/>
          <p:cNvPicPr preferRelativeResize="0"/>
          <p:nvPr/>
        </p:nvPicPr>
        <p:blipFill>
          <a:blip r:embed="rId4">
            <a:alphaModFix/>
          </a:blip>
          <a:stretch>
            <a:fillRect/>
          </a:stretch>
        </p:blipFill>
        <p:spPr>
          <a:xfrm>
            <a:off x="3506938" y="2232428"/>
            <a:ext cx="643365" cy="877300"/>
          </a:xfrm>
          <a:prstGeom prst="rect">
            <a:avLst/>
          </a:prstGeom>
          <a:noFill/>
          <a:ln>
            <a:noFill/>
          </a:ln>
        </p:spPr>
      </p:pic>
      <p:pic>
        <p:nvPicPr>
          <p:cNvPr id="273" name="Google Shape;273;p32"/>
          <p:cNvPicPr preferRelativeResize="0"/>
          <p:nvPr/>
        </p:nvPicPr>
        <p:blipFill>
          <a:blip r:embed="rId4">
            <a:alphaModFix/>
          </a:blip>
          <a:stretch>
            <a:fillRect/>
          </a:stretch>
        </p:blipFill>
        <p:spPr>
          <a:xfrm>
            <a:off x="4250313" y="3234103"/>
            <a:ext cx="643365" cy="877300"/>
          </a:xfrm>
          <a:prstGeom prst="rect">
            <a:avLst/>
          </a:prstGeom>
          <a:noFill/>
          <a:ln>
            <a:noFill/>
          </a:ln>
        </p:spPr>
      </p:pic>
      <p:sp>
        <p:nvSpPr>
          <p:cNvPr id="274" name="Google Shape;274;p32"/>
          <p:cNvSpPr/>
          <p:nvPr/>
        </p:nvSpPr>
        <p:spPr>
          <a:xfrm>
            <a:off x="4535050" y="2009325"/>
            <a:ext cx="6066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0000"/>
                </a:solidFill>
              </a:rPr>
              <a:t>?</a:t>
            </a:r>
            <a:endParaRPr sz="3100">
              <a:solidFill>
                <a:srgbClr val="FF0000"/>
              </a:solidFill>
            </a:endParaRPr>
          </a:p>
        </p:txBody>
      </p:sp>
      <p:pic>
        <p:nvPicPr>
          <p:cNvPr id="275" name="Google Shape;275;p32"/>
          <p:cNvPicPr preferRelativeResize="0"/>
          <p:nvPr/>
        </p:nvPicPr>
        <p:blipFill rotWithShape="1">
          <a:blip r:embed="rId5">
            <a:alphaModFix/>
          </a:blip>
          <a:srcRect b="9750" l="22130" r="18666" t="19698"/>
          <a:stretch/>
        </p:blipFill>
        <p:spPr>
          <a:xfrm>
            <a:off x="6102450" y="1765500"/>
            <a:ext cx="490700" cy="877302"/>
          </a:xfrm>
          <a:prstGeom prst="rect">
            <a:avLst/>
          </a:prstGeom>
          <a:noFill/>
          <a:ln>
            <a:noFill/>
          </a:ln>
        </p:spPr>
      </p:pic>
      <p:pic>
        <p:nvPicPr>
          <p:cNvPr id="276" name="Google Shape;276;p32"/>
          <p:cNvPicPr preferRelativeResize="0"/>
          <p:nvPr/>
        </p:nvPicPr>
        <p:blipFill>
          <a:blip r:embed="rId3">
            <a:alphaModFix/>
          </a:blip>
          <a:stretch>
            <a:fillRect/>
          </a:stretch>
        </p:blipFill>
        <p:spPr>
          <a:xfrm>
            <a:off x="2116249" y="2969075"/>
            <a:ext cx="606475" cy="913801"/>
          </a:xfrm>
          <a:prstGeom prst="rect">
            <a:avLst/>
          </a:prstGeom>
          <a:noFill/>
          <a:ln>
            <a:noFill/>
          </a:ln>
        </p:spPr>
      </p:pic>
      <p:pic>
        <p:nvPicPr>
          <p:cNvPr id="277" name="Google Shape;277;p32"/>
          <p:cNvPicPr preferRelativeResize="0"/>
          <p:nvPr/>
        </p:nvPicPr>
        <p:blipFill>
          <a:blip r:embed="rId3">
            <a:alphaModFix/>
          </a:blip>
          <a:stretch>
            <a:fillRect/>
          </a:stretch>
        </p:blipFill>
        <p:spPr>
          <a:xfrm>
            <a:off x="2148374" y="1780850"/>
            <a:ext cx="606475" cy="913801"/>
          </a:xfrm>
          <a:prstGeom prst="rect">
            <a:avLst/>
          </a:prstGeom>
          <a:noFill/>
          <a:ln>
            <a:noFill/>
          </a:ln>
        </p:spPr>
      </p:pic>
      <p:pic>
        <p:nvPicPr>
          <p:cNvPr id="278" name="Google Shape;278;p32"/>
          <p:cNvPicPr preferRelativeResize="0"/>
          <p:nvPr/>
        </p:nvPicPr>
        <p:blipFill>
          <a:blip r:embed="rId3">
            <a:alphaModFix/>
          </a:blip>
          <a:stretch>
            <a:fillRect/>
          </a:stretch>
        </p:blipFill>
        <p:spPr>
          <a:xfrm>
            <a:off x="3029474" y="3616475"/>
            <a:ext cx="606475" cy="913801"/>
          </a:xfrm>
          <a:prstGeom prst="rect">
            <a:avLst/>
          </a:prstGeom>
          <a:noFill/>
          <a:ln>
            <a:noFill/>
          </a:ln>
        </p:spPr>
      </p:pic>
      <p:pic>
        <p:nvPicPr>
          <p:cNvPr id="279" name="Google Shape;279;p32"/>
          <p:cNvPicPr preferRelativeResize="0"/>
          <p:nvPr/>
        </p:nvPicPr>
        <p:blipFill rotWithShape="1">
          <a:blip r:embed="rId5">
            <a:alphaModFix/>
          </a:blip>
          <a:srcRect b="9750" l="22130" r="18666" t="19698"/>
          <a:stretch/>
        </p:blipFill>
        <p:spPr>
          <a:xfrm>
            <a:off x="7209975" y="1757825"/>
            <a:ext cx="490700" cy="877302"/>
          </a:xfrm>
          <a:prstGeom prst="rect">
            <a:avLst/>
          </a:prstGeom>
          <a:noFill/>
          <a:ln>
            <a:noFill/>
          </a:ln>
        </p:spPr>
      </p:pic>
      <p:pic>
        <p:nvPicPr>
          <p:cNvPr id="280" name="Google Shape;280;p32"/>
          <p:cNvPicPr preferRelativeResize="0"/>
          <p:nvPr/>
        </p:nvPicPr>
        <p:blipFill rotWithShape="1">
          <a:blip r:embed="rId5">
            <a:alphaModFix/>
          </a:blip>
          <a:srcRect b="9750" l="22130" r="18666" t="19698"/>
          <a:stretch/>
        </p:blipFill>
        <p:spPr>
          <a:xfrm>
            <a:off x="6656213" y="2356800"/>
            <a:ext cx="490700" cy="877302"/>
          </a:xfrm>
          <a:prstGeom prst="rect">
            <a:avLst/>
          </a:prstGeom>
          <a:noFill/>
          <a:ln>
            <a:noFill/>
          </a:ln>
        </p:spPr>
      </p:pic>
      <p:sp>
        <p:nvSpPr>
          <p:cNvPr id="281" name="Google Shape;281;p32"/>
          <p:cNvSpPr/>
          <p:nvPr/>
        </p:nvSpPr>
        <p:spPr>
          <a:xfrm>
            <a:off x="5025725" y="2359425"/>
            <a:ext cx="459900" cy="1770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2"/>
          <p:cNvPicPr preferRelativeResize="0"/>
          <p:nvPr/>
        </p:nvPicPr>
        <p:blipFill>
          <a:blip r:embed="rId3">
            <a:alphaModFix/>
          </a:blip>
          <a:stretch>
            <a:fillRect/>
          </a:stretch>
        </p:blipFill>
        <p:spPr>
          <a:xfrm>
            <a:off x="1480199" y="3616475"/>
            <a:ext cx="606475" cy="913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k=3</a:t>
            </a:r>
            <a:endParaRPr/>
          </a:p>
        </p:txBody>
      </p:sp>
      <p:cxnSp>
        <p:nvCxnSpPr>
          <p:cNvPr id="288" name="Google Shape;288;p33"/>
          <p:cNvCxnSpPr/>
          <p:nvPr/>
        </p:nvCxnSpPr>
        <p:spPr>
          <a:xfrm rot="10800000">
            <a:off x="786375" y="1919075"/>
            <a:ext cx="0" cy="3013800"/>
          </a:xfrm>
          <a:prstGeom prst="straightConnector1">
            <a:avLst/>
          </a:prstGeom>
          <a:noFill/>
          <a:ln cap="flat" cmpd="sng" w="28575">
            <a:solidFill>
              <a:srgbClr val="3E4342"/>
            </a:solidFill>
            <a:prstDash val="solid"/>
            <a:round/>
            <a:headEnd len="med" w="med" type="none"/>
            <a:tailEnd len="med" w="med" type="stealth"/>
          </a:ln>
        </p:spPr>
      </p:cxnSp>
      <p:cxnSp>
        <p:nvCxnSpPr>
          <p:cNvPr id="289" name="Google Shape;289;p33"/>
          <p:cNvCxnSpPr/>
          <p:nvPr/>
        </p:nvCxnSpPr>
        <p:spPr>
          <a:xfrm flipH="1" rot="10800000">
            <a:off x="471900" y="4662400"/>
            <a:ext cx="7784700" cy="12600"/>
          </a:xfrm>
          <a:prstGeom prst="straightConnector1">
            <a:avLst/>
          </a:prstGeom>
          <a:noFill/>
          <a:ln cap="flat" cmpd="sng" w="28575">
            <a:solidFill>
              <a:srgbClr val="3E4342"/>
            </a:solidFill>
            <a:prstDash val="solid"/>
            <a:round/>
            <a:headEnd len="med" w="med" type="none"/>
            <a:tailEnd len="med" w="med" type="stealth"/>
          </a:ln>
        </p:spPr>
      </p:cxnSp>
      <p:pic>
        <p:nvPicPr>
          <p:cNvPr id="290" name="Google Shape;290;p33"/>
          <p:cNvPicPr preferRelativeResize="0"/>
          <p:nvPr/>
        </p:nvPicPr>
        <p:blipFill>
          <a:blip r:embed="rId3">
            <a:alphaModFix/>
          </a:blip>
          <a:stretch>
            <a:fillRect/>
          </a:stretch>
        </p:blipFill>
        <p:spPr>
          <a:xfrm>
            <a:off x="1178524" y="2642800"/>
            <a:ext cx="606475" cy="913801"/>
          </a:xfrm>
          <a:prstGeom prst="rect">
            <a:avLst/>
          </a:prstGeom>
          <a:noFill/>
          <a:ln>
            <a:noFill/>
          </a:ln>
        </p:spPr>
      </p:pic>
      <p:pic>
        <p:nvPicPr>
          <p:cNvPr id="291" name="Google Shape;291;p33"/>
          <p:cNvPicPr preferRelativeResize="0"/>
          <p:nvPr/>
        </p:nvPicPr>
        <p:blipFill>
          <a:blip r:embed="rId4">
            <a:alphaModFix/>
          </a:blip>
          <a:stretch>
            <a:fillRect/>
          </a:stretch>
        </p:blipFill>
        <p:spPr>
          <a:xfrm>
            <a:off x="7057313" y="3403003"/>
            <a:ext cx="643365" cy="877300"/>
          </a:xfrm>
          <a:prstGeom prst="rect">
            <a:avLst/>
          </a:prstGeom>
          <a:noFill/>
          <a:ln>
            <a:noFill/>
          </a:ln>
        </p:spPr>
      </p:pic>
      <p:pic>
        <p:nvPicPr>
          <p:cNvPr id="292" name="Google Shape;292;p33"/>
          <p:cNvPicPr preferRelativeResize="0"/>
          <p:nvPr/>
        </p:nvPicPr>
        <p:blipFill rotWithShape="1">
          <a:blip r:embed="rId5">
            <a:alphaModFix/>
          </a:blip>
          <a:srcRect b="9750" l="22130" r="18666" t="19698"/>
          <a:stretch/>
        </p:blipFill>
        <p:spPr>
          <a:xfrm>
            <a:off x="5200100" y="2009275"/>
            <a:ext cx="490700" cy="877302"/>
          </a:xfrm>
          <a:prstGeom prst="rect">
            <a:avLst/>
          </a:prstGeom>
          <a:noFill/>
          <a:ln>
            <a:noFill/>
          </a:ln>
        </p:spPr>
      </p:pic>
      <p:pic>
        <p:nvPicPr>
          <p:cNvPr id="293" name="Google Shape;293;p33"/>
          <p:cNvPicPr preferRelativeResize="0"/>
          <p:nvPr/>
        </p:nvPicPr>
        <p:blipFill>
          <a:blip r:embed="rId4">
            <a:alphaModFix/>
          </a:blip>
          <a:stretch>
            <a:fillRect/>
          </a:stretch>
        </p:blipFill>
        <p:spPr>
          <a:xfrm>
            <a:off x="3506938" y="2232428"/>
            <a:ext cx="643365" cy="877300"/>
          </a:xfrm>
          <a:prstGeom prst="rect">
            <a:avLst/>
          </a:prstGeom>
          <a:noFill/>
          <a:ln>
            <a:noFill/>
          </a:ln>
        </p:spPr>
      </p:pic>
      <p:pic>
        <p:nvPicPr>
          <p:cNvPr id="294" name="Google Shape;294;p33"/>
          <p:cNvPicPr preferRelativeResize="0"/>
          <p:nvPr/>
        </p:nvPicPr>
        <p:blipFill>
          <a:blip r:embed="rId4">
            <a:alphaModFix/>
          </a:blip>
          <a:stretch>
            <a:fillRect/>
          </a:stretch>
        </p:blipFill>
        <p:spPr>
          <a:xfrm>
            <a:off x="4250313" y="3234103"/>
            <a:ext cx="643365" cy="877300"/>
          </a:xfrm>
          <a:prstGeom prst="rect">
            <a:avLst/>
          </a:prstGeom>
          <a:noFill/>
          <a:ln>
            <a:noFill/>
          </a:ln>
        </p:spPr>
      </p:pic>
      <p:sp>
        <p:nvSpPr>
          <p:cNvPr id="295" name="Google Shape;295;p33"/>
          <p:cNvSpPr/>
          <p:nvPr/>
        </p:nvSpPr>
        <p:spPr>
          <a:xfrm>
            <a:off x="4535050" y="2009325"/>
            <a:ext cx="6066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0000"/>
                </a:solidFill>
              </a:rPr>
              <a:t>?</a:t>
            </a:r>
            <a:endParaRPr sz="3100">
              <a:solidFill>
                <a:srgbClr val="FF0000"/>
              </a:solidFill>
            </a:endParaRPr>
          </a:p>
        </p:txBody>
      </p:sp>
      <p:pic>
        <p:nvPicPr>
          <p:cNvPr id="296" name="Google Shape;296;p33"/>
          <p:cNvPicPr preferRelativeResize="0"/>
          <p:nvPr/>
        </p:nvPicPr>
        <p:blipFill rotWithShape="1">
          <a:blip r:embed="rId5">
            <a:alphaModFix/>
          </a:blip>
          <a:srcRect b="9750" l="22130" r="18666" t="19698"/>
          <a:stretch/>
        </p:blipFill>
        <p:spPr>
          <a:xfrm>
            <a:off x="6102450" y="1765500"/>
            <a:ext cx="490700" cy="877302"/>
          </a:xfrm>
          <a:prstGeom prst="rect">
            <a:avLst/>
          </a:prstGeom>
          <a:noFill/>
          <a:ln>
            <a:noFill/>
          </a:ln>
        </p:spPr>
      </p:pic>
      <p:pic>
        <p:nvPicPr>
          <p:cNvPr id="297" name="Google Shape;297;p33"/>
          <p:cNvPicPr preferRelativeResize="0"/>
          <p:nvPr/>
        </p:nvPicPr>
        <p:blipFill>
          <a:blip r:embed="rId3">
            <a:alphaModFix/>
          </a:blip>
          <a:stretch>
            <a:fillRect/>
          </a:stretch>
        </p:blipFill>
        <p:spPr>
          <a:xfrm>
            <a:off x="2116249" y="2969075"/>
            <a:ext cx="606475" cy="913801"/>
          </a:xfrm>
          <a:prstGeom prst="rect">
            <a:avLst/>
          </a:prstGeom>
          <a:noFill/>
          <a:ln>
            <a:noFill/>
          </a:ln>
        </p:spPr>
      </p:pic>
      <p:pic>
        <p:nvPicPr>
          <p:cNvPr id="298" name="Google Shape;298;p33"/>
          <p:cNvPicPr preferRelativeResize="0"/>
          <p:nvPr/>
        </p:nvPicPr>
        <p:blipFill>
          <a:blip r:embed="rId3">
            <a:alphaModFix/>
          </a:blip>
          <a:stretch>
            <a:fillRect/>
          </a:stretch>
        </p:blipFill>
        <p:spPr>
          <a:xfrm>
            <a:off x="2148374" y="1780850"/>
            <a:ext cx="606475" cy="913801"/>
          </a:xfrm>
          <a:prstGeom prst="rect">
            <a:avLst/>
          </a:prstGeom>
          <a:noFill/>
          <a:ln>
            <a:noFill/>
          </a:ln>
        </p:spPr>
      </p:pic>
      <p:pic>
        <p:nvPicPr>
          <p:cNvPr id="299" name="Google Shape;299;p33"/>
          <p:cNvPicPr preferRelativeResize="0"/>
          <p:nvPr/>
        </p:nvPicPr>
        <p:blipFill>
          <a:blip r:embed="rId3">
            <a:alphaModFix/>
          </a:blip>
          <a:stretch>
            <a:fillRect/>
          </a:stretch>
        </p:blipFill>
        <p:spPr>
          <a:xfrm>
            <a:off x="3029474" y="3616475"/>
            <a:ext cx="606475" cy="913801"/>
          </a:xfrm>
          <a:prstGeom prst="rect">
            <a:avLst/>
          </a:prstGeom>
          <a:noFill/>
          <a:ln>
            <a:noFill/>
          </a:ln>
        </p:spPr>
      </p:pic>
      <p:pic>
        <p:nvPicPr>
          <p:cNvPr id="300" name="Google Shape;300;p33"/>
          <p:cNvPicPr preferRelativeResize="0"/>
          <p:nvPr/>
        </p:nvPicPr>
        <p:blipFill rotWithShape="1">
          <a:blip r:embed="rId5">
            <a:alphaModFix/>
          </a:blip>
          <a:srcRect b="9750" l="22130" r="18666" t="19698"/>
          <a:stretch/>
        </p:blipFill>
        <p:spPr>
          <a:xfrm>
            <a:off x="7209975" y="1757825"/>
            <a:ext cx="490700" cy="877302"/>
          </a:xfrm>
          <a:prstGeom prst="rect">
            <a:avLst/>
          </a:prstGeom>
          <a:noFill/>
          <a:ln>
            <a:noFill/>
          </a:ln>
        </p:spPr>
      </p:pic>
      <p:pic>
        <p:nvPicPr>
          <p:cNvPr id="301" name="Google Shape;301;p33"/>
          <p:cNvPicPr preferRelativeResize="0"/>
          <p:nvPr/>
        </p:nvPicPr>
        <p:blipFill rotWithShape="1">
          <a:blip r:embed="rId5">
            <a:alphaModFix/>
          </a:blip>
          <a:srcRect b="9750" l="22130" r="18666" t="19698"/>
          <a:stretch/>
        </p:blipFill>
        <p:spPr>
          <a:xfrm>
            <a:off x="6656213" y="2356800"/>
            <a:ext cx="490700" cy="877302"/>
          </a:xfrm>
          <a:prstGeom prst="rect">
            <a:avLst/>
          </a:prstGeom>
          <a:noFill/>
          <a:ln>
            <a:noFill/>
          </a:ln>
        </p:spPr>
      </p:pic>
      <p:sp>
        <p:nvSpPr>
          <p:cNvPr id="302" name="Google Shape;302;p33"/>
          <p:cNvSpPr/>
          <p:nvPr/>
        </p:nvSpPr>
        <p:spPr>
          <a:xfrm>
            <a:off x="5025725" y="2359425"/>
            <a:ext cx="459900" cy="177000"/>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rot="5944134">
            <a:off x="4423029" y="2975294"/>
            <a:ext cx="603342" cy="177111"/>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rot="9727960">
            <a:off x="4062612" y="2483182"/>
            <a:ext cx="603297" cy="177128"/>
          </a:xfrm>
          <a:prstGeom prst="right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3389613" y="1727200"/>
            <a:ext cx="2517900" cy="2440800"/>
          </a:xfrm>
          <a:prstGeom prst="ellipse">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33"/>
          <p:cNvPicPr preferRelativeResize="0"/>
          <p:nvPr/>
        </p:nvPicPr>
        <p:blipFill>
          <a:blip r:embed="rId3">
            <a:alphaModFix/>
          </a:blip>
          <a:stretch>
            <a:fillRect/>
          </a:stretch>
        </p:blipFill>
        <p:spPr>
          <a:xfrm>
            <a:off x="1480199" y="3616475"/>
            <a:ext cx="606475" cy="913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4"/>
          <p:cNvPicPr preferRelativeResize="0"/>
          <p:nvPr/>
        </p:nvPicPr>
        <p:blipFill>
          <a:blip r:embed="rId3">
            <a:alphaModFix/>
          </a:blip>
          <a:stretch>
            <a:fillRect/>
          </a:stretch>
        </p:blipFill>
        <p:spPr>
          <a:xfrm>
            <a:off x="152400" y="152400"/>
            <a:ext cx="8839197" cy="47599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5"/>
          <p:cNvPicPr preferRelativeResize="0"/>
          <p:nvPr/>
        </p:nvPicPr>
        <p:blipFill>
          <a:blip r:embed="rId3">
            <a:alphaModFix/>
          </a:blip>
          <a:stretch>
            <a:fillRect/>
          </a:stretch>
        </p:blipFill>
        <p:spPr>
          <a:xfrm>
            <a:off x="152400" y="152400"/>
            <a:ext cx="8839197" cy="47599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36"/>
          <p:cNvSpPr txBox="1"/>
          <p:nvPr/>
        </p:nvSpPr>
        <p:spPr>
          <a:xfrm>
            <a:off x="102650" y="2256625"/>
            <a:ext cx="8938800" cy="708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000">
                <a:latin typeface="Source Code Pro"/>
                <a:ea typeface="Source Code Pro"/>
                <a:cs typeface="Source Code Pro"/>
                <a:sym typeface="Source Code Pro"/>
              </a:rPr>
              <a:t>tinyurl.com/2p8nzzrp</a:t>
            </a:r>
            <a:endParaRPr b="1" sz="3000">
              <a:latin typeface="Source Code Pro"/>
              <a:ea typeface="Source Code Pro"/>
              <a:cs typeface="Source Code Pro"/>
              <a:sym typeface="Source Code Pro"/>
            </a:endParaRPr>
          </a:p>
        </p:txBody>
      </p:sp>
      <p:sp>
        <p:nvSpPr>
          <p:cNvPr id="322" name="Google Shape;322;p36"/>
          <p:cNvSpPr txBox="1"/>
          <p:nvPr/>
        </p:nvSpPr>
        <p:spPr>
          <a:xfrm>
            <a:off x="248550" y="221383"/>
            <a:ext cx="86469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E69138"/>
                </a:solidFill>
              </a:rPr>
              <a:t>Complete post-survey for Day 5 –  penguin </a:t>
            </a:r>
            <a:endParaRPr sz="2200">
              <a:solidFill>
                <a:srgbClr val="E6913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k-means</a:t>
            </a:r>
            <a:endParaRPr/>
          </a:p>
        </p:txBody>
      </p:sp>
      <p:sp>
        <p:nvSpPr>
          <p:cNvPr id="328" name="Google Shape;328;p3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400">
                <a:solidFill>
                  <a:srgbClr val="000000"/>
                </a:solidFill>
                <a:latin typeface="Arial"/>
                <a:ea typeface="Arial"/>
                <a:cs typeface="Arial"/>
                <a:sym typeface="Arial"/>
              </a:rPr>
              <a:t>https://www.naftaliharris.com/blog/visualizing-k-means-clustering/</a:t>
            </a:r>
            <a:endParaRPr/>
          </a:p>
        </p:txBody>
      </p:sp>
      <p:sp>
        <p:nvSpPr>
          <p:cNvPr id="329" name="Google Shape;329;p37"/>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k-means?</a:t>
            </a:r>
            <a:endParaRPr/>
          </a:p>
        </p:txBody>
      </p:sp>
      <p:sp>
        <p:nvSpPr>
          <p:cNvPr id="335" name="Google Shape;335;p3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K-means is an unsupervised learning method, meaning we don’t need labeled data</a:t>
            </a:r>
            <a:endParaRPr/>
          </a:p>
          <a:p>
            <a:pPr indent="0" lvl="0" marL="0" rtl="0" algn="l">
              <a:spcBef>
                <a:spcPts val="1200"/>
              </a:spcBef>
              <a:spcAft>
                <a:spcPts val="0"/>
              </a:spcAft>
              <a:buNone/>
            </a:pPr>
            <a:r>
              <a:rPr lang="en"/>
              <a:t>K-means is one of many clustering methods</a:t>
            </a:r>
            <a:endParaRPr/>
          </a:p>
          <a:p>
            <a:pPr indent="0" lvl="0" marL="0" rtl="0" algn="l">
              <a:spcBef>
                <a:spcPts val="1200"/>
              </a:spcBef>
              <a:spcAft>
                <a:spcPts val="0"/>
              </a:spcAft>
              <a:buNone/>
            </a:pPr>
            <a:r>
              <a:rPr lang="en"/>
              <a:t>We can use it to create clusters based on what the machines sees in the data</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a:t>
            </a:r>
            <a:endParaRPr/>
          </a:p>
        </p:txBody>
      </p:sp>
      <p:graphicFrame>
        <p:nvGraphicFramePr>
          <p:cNvPr id="341" name="Google Shape;341;p39"/>
          <p:cNvGraphicFramePr/>
          <p:nvPr/>
        </p:nvGraphicFramePr>
        <p:xfrm>
          <a:off x="403188" y="1812950"/>
          <a:ext cx="3000000" cy="3000000"/>
        </p:xfrm>
        <a:graphic>
          <a:graphicData uri="http://schemas.openxmlformats.org/drawingml/2006/table">
            <a:tbl>
              <a:tblPr>
                <a:noFill/>
                <a:tableStyleId>{73D439ED-3100-40FD-BB5D-8BA7AB694257}</a:tableStyleId>
              </a:tblPr>
              <a:tblGrid>
                <a:gridCol w="721225"/>
                <a:gridCol w="1004225"/>
                <a:gridCol w="1053750"/>
                <a:gridCol w="926400"/>
                <a:gridCol w="926400"/>
                <a:gridCol w="926400"/>
                <a:gridCol w="926400"/>
                <a:gridCol w="926400"/>
                <a:gridCol w="926400"/>
              </a:tblGrid>
              <a:tr h="822925">
                <a:tc>
                  <a:txBody>
                    <a:bodyPr/>
                    <a:lstStyle/>
                    <a:p>
                      <a:pPr indent="0" lvl="0" marL="0" rtl="0" algn="l">
                        <a:spcBef>
                          <a:spcPts val="0"/>
                        </a:spcBef>
                        <a:spcAft>
                          <a:spcPts val="0"/>
                        </a:spcAft>
                        <a:buNone/>
                      </a:pPr>
                      <a:r>
                        <a:rPr lang="en"/>
                        <a:t>ID</a:t>
                      </a:r>
                      <a:endParaRPr/>
                    </a:p>
                  </a:txBody>
                  <a:tcPr marT="91425" marB="91425" marR="91425" marL="91425"/>
                </a:tc>
                <a:tc>
                  <a:txBody>
                    <a:bodyPr/>
                    <a:lstStyle/>
                    <a:p>
                      <a:pPr indent="0" lvl="0" marL="0" rtl="0" algn="l">
                        <a:spcBef>
                          <a:spcPts val="0"/>
                        </a:spcBef>
                        <a:spcAft>
                          <a:spcPts val="0"/>
                        </a:spcAft>
                        <a:buNone/>
                      </a:pPr>
                      <a:r>
                        <a:rPr lang="en"/>
                        <a:t>Species</a:t>
                      </a:r>
                      <a:endParaRPr/>
                    </a:p>
                  </a:txBody>
                  <a:tcPr marT="91425" marB="91425" marR="91425" marL="91425"/>
                </a:tc>
                <a:tc>
                  <a:txBody>
                    <a:bodyPr/>
                    <a:lstStyle/>
                    <a:p>
                      <a:pPr indent="0" lvl="0" marL="0" rtl="0" algn="l">
                        <a:spcBef>
                          <a:spcPts val="0"/>
                        </a:spcBef>
                        <a:spcAft>
                          <a:spcPts val="0"/>
                        </a:spcAft>
                        <a:buNone/>
                      </a:pPr>
                      <a:r>
                        <a:rPr lang="en"/>
                        <a:t>Island</a:t>
                      </a:r>
                      <a:endParaRPr/>
                    </a:p>
                  </a:txBody>
                  <a:tcPr marT="91425" marB="91425" marR="91425" marL="91425"/>
                </a:tc>
                <a:tc>
                  <a:txBody>
                    <a:bodyPr/>
                    <a:lstStyle/>
                    <a:p>
                      <a:pPr indent="0" lvl="0" marL="0" rtl="0" algn="l">
                        <a:spcBef>
                          <a:spcPts val="0"/>
                        </a:spcBef>
                        <a:spcAft>
                          <a:spcPts val="0"/>
                        </a:spcAft>
                        <a:buNone/>
                      </a:pPr>
                      <a:r>
                        <a:rPr lang="en"/>
                        <a:t>Bill Length (mm)</a:t>
                      </a:r>
                      <a:endParaRPr/>
                    </a:p>
                  </a:txBody>
                  <a:tcPr marT="91425" marB="91425" marR="91425" marL="91425"/>
                </a:tc>
                <a:tc>
                  <a:txBody>
                    <a:bodyPr/>
                    <a:lstStyle/>
                    <a:p>
                      <a:pPr indent="0" lvl="0" marL="0" rtl="0" algn="l">
                        <a:spcBef>
                          <a:spcPts val="0"/>
                        </a:spcBef>
                        <a:spcAft>
                          <a:spcPts val="0"/>
                        </a:spcAft>
                        <a:buNone/>
                      </a:pPr>
                      <a:r>
                        <a:rPr lang="en"/>
                        <a:t>Bill Depth (mm)</a:t>
                      </a:r>
                      <a:endParaRPr/>
                    </a:p>
                  </a:txBody>
                  <a:tcPr marT="91425" marB="91425" marR="91425" marL="91425"/>
                </a:tc>
                <a:tc>
                  <a:txBody>
                    <a:bodyPr/>
                    <a:lstStyle/>
                    <a:p>
                      <a:pPr indent="0" lvl="0" marL="0" rtl="0" algn="l">
                        <a:spcBef>
                          <a:spcPts val="0"/>
                        </a:spcBef>
                        <a:spcAft>
                          <a:spcPts val="0"/>
                        </a:spcAft>
                        <a:buNone/>
                      </a:pPr>
                      <a:r>
                        <a:rPr lang="en"/>
                        <a:t>Flipper Length (mm)</a:t>
                      </a:r>
                      <a:endParaRPr/>
                    </a:p>
                  </a:txBody>
                  <a:tcPr marT="91425" marB="91425" marR="91425" marL="91425"/>
                </a:tc>
                <a:tc>
                  <a:txBody>
                    <a:bodyPr/>
                    <a:lstStyle/>
                    <a:p>
                      <a:pPr indent="0" lvl="0" marL="0" rtl="0" algn="l">
                        <a:spcBef>
                          <a:spcPts val="0"/>
                        </a:spcBef>
                        <a:spcAft>
                          <a:spcPts val="0"/>
                        </a:spcAft>
                        <a:buNone/>
                      </a:pPr>
                      <a:r>
                        <a:rPr lang="en"/>
                        <a:t>Body Mass (g)</a:t>
                      </a:r>
                      <a:endParaRPr/>
                    </a:p>
                  </a:txBody>
                  <a:tcPr marT="91425" marB="91425" marR="91425" marL="91425"/>
                </a:tc>
                <a:tc>
                  <a:txBody>
                    <a:bodyPr/>
                    <a:lstStyle/>
                    <a:p>
                      <a:pPr indent="0" lvl="0" marL="0" rtl="0" algn="l">
                        <a:spcBef>
                          <a:spcPts val="0"/>
                        </a:spcBef>
                        <a:spcAft>
                          <a:spcPts val="0"/>
                        </a:spcAft>
                        <a:buNone/>
                      </a:pPr>
                      <a:r>
                        <a:rPr lang="en"/>
                        <a:t>Sex</a:t>
                      </a:r>
                      <a:endParaRPr/>
                    </a:p>
                  </a:txBody>
                  <a:tcPr marT="91425" marB="91425" marR="91425" marL="91425"/>
                </a:tc>
                <a:tc>
                  <a:txBody>
                    <a:bodyPr/>
                    <a:lstStyle/>
                    <a:p>
                      <a:pPr indent="0" lvl="0" marL="0" rtl="0" algn="l">
                        <a:spcBef>
                          <a:spcPts val="0"/>
                        </a:spcBef>
                        <a:spcAft>
                          <a:spcPts val="0"/>
                        </a:spcAft>
                        <a:buNone/>
                      </a:pPr>
                      <a:r>
                        <a:rPr lang="en"/>
                        <a:t>Year</a:t>
                      </a:r>
                      <a:endParaRPr/>
                    </a:p>
                  </a:txBody>
                  <a:tcPr marT="91425" marB="91425" marR="91425" marL="91425"/>
                </a:tc>
              </a:tr>
              <a:tr h="609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Adelie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Torgersen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39.1</a:t>
                      </a:r>
                      <a:endParaRPr/>
                    </a:p>
                  </a:txBody>
                  <a:tcPr marT="91425" marB="91425" marR="91425" marL="91425"/>
                </a:tc>
                <a:tc>
                  <a:txBody>
                    <a:bodyPr/>
                    <a:lstStyle/>
                    <a:p>
                      <a:pPr indent="0" lvl="0" marL="0" rtl="0" algn="l">
                        <a:spcBef>
                          <a:spcPts val="0"/>
                        </a:spcBef>
                        <a:spcAft>
                          <a:spcPts val="0"/>
                        </a:spcAft>
                        <a:buNone/>
                      </a:pPr>
                      <a:r>
                        <a:rPr lang="en"/>
                        <a:t>18.7</a:t>
                      </a:r>
                      <a:endParaRPr/>
                    </a:p>
                  </a:txBody>
                  <a:tcPr marT="91425" marB="91425" marR="91425" marL="91425"/>
                </a:tc>
                <a:tc>
                  <a:txBody>
                    <a:bodyPr/>
                    <a:lstStyle/>
                    <a:p>
                      <a:pPr indent="0" lvl="0" marL="0" rtl="0" algn="l">
                        <a:spcBef>
                          <a:spcPts val="0"/>
                        </a:spcBef>
                        <a:spcAft>
                          <a:spcPts val="0"/>
                        </a:spcAft>
                        <a:buNone/>
                      </a:pPr>
                      <a:r>
                        <a:rPr lang="en"/>
                        <a:t>181</a:t>
                      </a:r>
                      <a:endParaRPr/>
                    </a:p>
                  </a:txBody>
                  <a:tcPr marT="91425" marB="91425" marR="91425" marL="91425"/>
                </a:tc>
                <a:tc>
                  <a:txBody>
                    <a:bodyPr/>
                    <a:lstStyle/>
                    <a:p>
                      <a:pPr indent="0" lvl="0" marL="0" rtl="0" algn="l">
                        <a:spcBef>
                          <a:spcPts val="0"/>
                        </a:spcBef>
                        <a:spcAft>
                          <a:spcPts val="0"/>
                        </a:spcAft>
                        <a:buNone/>
                      </a:pPr>
                      <a:r>
                        <a:rPr lang="en"/>
                        <a:t>3750</a:t>
                      </a:r>
                      <a:endParaRPr/>
                    </a:p>
                  </a:txBody>
                  <a:tcPr marT="91425" marB="91425" marR="91425" marL="91425"/>
                </a:tc>
                <a:tc>
                  <a:txBody>
                    <a:bodyPr/>
                    <a:lstStyle/>
                    <a:p>
                      <a:pPr indent="0" lvl="0" marL="0" rtl="0" algn="l">
                        <a:spcBef>
                          <a:spcPts val="0"/>
                        </a:spcBef>
                        <a:spcAft>
                          <a:spcPts val="0"/>
                        </a:spcAft>
                        <a:buNone/>
                      </a:pPr>
                      <a:r>
                        <a:rPr lang="en"/>
                        <a:t>male</a:t>
                      </a:r>
                      <a:endParaRPr/>
                    </a:p>
                  </a:txBody>
                  <a:tcPr marT="91425" marB="91425" marR="91425" marL="91425"/>
                </a:tc>
                <a:tc>
                  <a:txBody>
                    <a:bodyPr/>
                    <a:lstStyle/>
                    <a:p>
                      <a:pPr indent="0" lvl="0" marL="0" rtl="0" algn="l">
                        <a:spcBef>
                          <a:spcPts val="0"/>
                        </a:spcBef>
                        <a:spcAft>
                          <a:spcPts val="0"/>
                        </a:spcAft>
                        <a:buNone/>
                      </a:pPr>
                      <a:r>
                        <a:rPr lang="en"/>
                        <a:t>2007</a:t>
                      </a:r>
                      <a:endParaRPr/>
                    </a:p>
                  </a:txBody>
                  <a:tcPr marT="91425" marB="91425" marR="91425" marL="91425"/>
                </a:tc>
              </a:tr>
              <a:tr h="396200">
                <a:tc>
                  <a:txBody>
                    <a:bodyPr/>
                    <a:lstStyle/>
                    <a:p>
                      <a:pPr indent="0" lvl="0" marL="0" rtl="0" algn="l">
                        <a:spcBef>
                          <a:spcPts val="0"/>
                        </a:spcBef>
                        <a:spcAft>
                          <a:spcPts val="0"/>
                        </a:spcAft>
                        <a:buNone/>
                      </a:pPr>
                      <a:r>
                        <a:rPr lang="en"/>
                        <a:t>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Adelie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Torgersen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39.5</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17.4</a:t>
                      </a:r>
                      <a:endParaRPr/>
                    </a:p>
                  </a:txBody>
                  <a:tcPr marT="91425" marB="91425" marR="91425" marL="91425"/>
                </a:tc>
                <a:tc>
                  <a:txBody>
                    <a:bodyPr/>
                    <a:lstStyle/>
                    <a:p>
                      <a:pPr indent="0" lvl="0" marL="0" rtl="0" algn="l">
                        <a:spcBef>
                          <a:spcPts val="0"/>
                        </a:spcBef>
                        <a:spcAft>
                          <a:spcPts val="0"/>
                        </a:spcAft>
                        <a:buNone/>
                      </a:pPr>
                      <a:r>
                        <a:rPr lang="en"/>
                        <a:t>186</a:t>
                      </a:r>
                      <a:endParaRPr/>
                    </a:p>
                  </a:txBody>
                  <a:tcPr marT="91425" marB="91425" marR="91425" marL="91425"/>
                </a:tc>
                <a:tc>
                  <a:txBody>
                    <a:bodyPr/>
                    <a:lstStyle/>
                    <a:p>
                      <a:pPr indent="0" lvl="0" marL="0" rtl="0" algn="l">
                        <a:spcBef>
                          <a:spcPts val="0"/>
                        </a:spcBef>
                        <a:spcAft>
                          <a:spcPts val="0"/>
                        </a:spcAft>
                        <a:buNone/>
                      </a:pPr>
                      <a:r>
                        <a:rPr lang="en"/>
                        <a:t>3800</a:t>
                      </a:r>
                      <a:endParaRPr/>
                    </a:p>
                  </a:txBody>
                  <a:tcPr marT="91425" marB="91425" marR="91425" marL="91425"/>
                </a:tc>
                <a:tc>
                  <a:txBody>
                    <a:bodyPr/>
                    <a:lstStyle/>
                    <a:p>
                      <a:pPr indent="0" lvl="0" marL="0" rtl="0" algn="l">
                        <a:spcBef>
                          <a:spcPts val="0"/>
                        </a:spcBef>
                        <a:spcAft>
                          <a:spcPts val="0"/>
                        </a:spcAft>
                        <a:buNone/>
                      </a:pPr>
                      <a:r>
                        <a:rPr lang="en"/>
                        <a:t>female</a:t>
                      </a:r>
                      <a:endParaRPr/>
                    </a:p>
                  </a:txBody>
                  <a:tcPr marT="91425" marB="91425" marR="91425" marL="91425"/>
                </a:tc>
                <a:tc>
                  <a:txBody>
                    <a:bodyPr/>
                    <a:lstStyle/>
                    <a:p>
                      <a:pPr indent="0" lvl="0" marL="0" rtl="0" algn="l">
                        <a:spcBef>
                          <a:spcPts val="0"/>
                        </a:spcBef>
                        <a:spcAft>
                          <a:spcPts val="0"/>
                        </a:spcAft>
                        <a:buNone/>
                      </a:pPr>
                      <a:r>
                        <a:rPr lang="en"/>
                        <a:t>2007</a:t>
                      </a:r>
                      <a:endParaRPr/>
                    </a:p>
                  </a:txBody>
                  <a:tcPr marT="91425" marB="91425" marR="91425" marL="91425"/>
                </a:tc>
              </a:tr>
              <a:tr h="396200">
                <a:tc>
                  <a:txBody>
                    <a:bodyPr/>
                    <a:lstStyle/>
                    <a:p>
                      <a:pPr indent="0" lvl="0" marL="0" rtl="0" algn="l">
                        <a:spcBef>
                          <a:spcPts val="0"/>
                        </a:spcBef>
                        <a:spcAft>
                          <a:spcPts val="0"/>
                        </a:spcAft>
                        <a:buNone/>
                      </a:pPr>
                      <a:r>
                        <a:rPr lang="en"/>
                        <a:t>3</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Adelie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Torgersen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40.3</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18.0</a:t>
                      </a:r>
                      <a:endParaRPr/>
                    </a:p>
                  </a:txBody>
                  <a:tcPr marT="91425" marB="91425" marR="91425" marL="91425"/>
                </a:tc>
                <a:tc>
                  <a:txBody>
                    <a:bodyPr/>
                    <a:lstStyle/>
                    <a:p>
                      <a:pPr indent="0" lvl="0" marL="0" rtl="0" algn="l">
                        <a:spcBef>
                          <a:spcPts val="0"/>
                        </a:spcBef>
                        <a:spcAft>
                          <a:spcPts val="0"/>
                        </a:spcAft>
                        <a:buNone/>
                      </a:pPr>
                      <a:r>
                        <a:rPr lang="en"/>
                        <a:t>195</a:t>
                      </a:r>
                      <a:endParaRPr/>
                    </a:p>
                  </a:txBody>
                  <a:tcPr marT="91425" marB="91425" marR="91425" marL="91425"/>
                </a:tc>
                <a:tc>
                  <a:txBody>
                    <a:bodyPr/>
                    <a:lstStyle/>
                    <a:p>
                      <a:pPr indent="0" lvl="0" marL="0" rtl="0" algn="l">
                        <a:spcBef>
                          <a:spcPts val="0"/>
                        </a:spcBef>
                        <a:spcAft>
                          <a:spcPts val="0"/>
                        </a:spcAft>
                        <a:buNone/>
                      </a:pPr>
                      <a:r>
                        <a:rPr lang="en"/>
                        <a:t>3250</a:t>
                      </a:r>
                      <a:endParaRPr/>
                    </a:p>
                  </a:txBody>
                  <a:tcPr marT="91425" marB="91425" marR="91425" marL="91425"/>
                </a:tc>
                <a:tc>
                  <a:txBody>
                    <a:bodyPr/>
                    <a:lstStyle/>
                    <a:p>
                      <a:pPr indent="0" lvl="0" marL="0" rtl="0" algn="l">
                        <a:spcBef>
                          <a:spcPts val="0"/>
                        </a:spcBef>
                        <a:spcAft>
                          <a:spcPts val="0"/>
                        </a:spcAft>
                        <a:buNone/>
                      </a:pPr>
                      <a:r>
                        <a:rPr lang="en"/>
                        <a:t>female</a:t>
                      </a:r>
                      <a:endParaRPr/>
                    </a:p>
                  </a:txBody>
                  <a:tcPr marT="91425" marB="91425" marR="91425" marL="91425"/>
                </a:tc>
                <a:tc>
                  <a:txBody>
                    <a:bodyPr/>
                    <a:lstStyle/>
                    <a:p>
                      <a:pPr indent="0" lvl="0" marL="0" rtl="0" algn="l">
                        <a:spcBef>
                          <a:spcPts val="0"/>
                        </a:spcBef>
                        <a:spcAft>
                          <a:spcPts val="0"/>
                        </a:spcAft>
                        <a:buNone/>
                      </a:pPr>
                      <a:r>
                        <a:rPr lang="en"/>
                        <a:t>2007</a:t>
                      </a:r>
                      <a:endParaRPr/>
                    </a:p>
                  </a:txBody>
                  <a:tcPr marT="91425" marB="91425" marR="91425" marL="91425"/>
                </a:tc>
              </a:tr>
              <a:tr h="3962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r h="609575">
                <a:tc>
                  <a:txBody>
                    <a:bodyPr/>
                    <a:lstStyle/>
                    <a:p>
                      <a:pPr indent="0" lvl="0" marL="0" rtl="0" algn="l">
                        <a:spcBef>
                          <a:spcPts val="0"/>
                        </a:spcBef>
                        <a:spcAft>
                          <a:spcPts val="0"/>
                        </a:spcAft>
                        <a:buNone/>
                      </a:pPr>
                      <a:r>
                        <a:rPr lang="en"/>
                        <a:t>344</a:t>
                      </a:r>
                      <a:endParaRPr/>
                    </a:p>
                  </a:txBody>
                  <a:tcPr marT="91425" marB="91425" marR="91425" marL="91425"/>
                </a:tc>
                <a:tc>
                  <a:txBody>
                    <a:bodyPr/>
                    <a:lstStyle/>
                    <a:p>
                      <a:pPr indent="0" lvl="0" marL="0" rtl="0" algn="l">
                        <a:spcBef>
                          <a:spcPts val="0"/>
                        </a:spcBef>
                        <a:spcAft>
                          <a:spcPts val="0"/>
                        </a:spcAft>
                        <a:buNone/>
                      </a:pPr>
                      <a:r>
                        <a:rPr lang="en"/>
                        <a:t>Chinstrap</a:t>
                      </a:r>
                      <a:endParaRPr/>
                    </a:p>
                  </a:txBody>
                  <a:tcPr marT="91425" marB="91425" marR="91425" marL="91425"/>
                </a:tc>
                <a:tc>
                  <a:txBody>
                    <a:bodyPr/>
                    <a:lstStyle/>
                    <a:p>
                      <a:pPr indent="0" lvl="0" marL="0" rtl="0" algn="l">
                        <a:spcBef>
                          <a:spcPts val="0"/>
                        </a:spcBef>
                        <a:spcAft>
                          <a:spcPts val="0"/>
                        </a:spcAft>
                        <a:buNone/>
                      </a:pPr>
                      <a:r>
                        <a:rPr lang="en"/>
                        <a:t>Dream</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50.2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18.7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198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3775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female</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2009</a:t>
                      </a:r>
                      <a:endParaRPr/>
                    </a:p>
                  </a:txBody>
                  <a:tcPr marT="91425" marB="91425" marR="91425" marL="91425"/>
                </a:tc>
              </a:tr>
            </a:tbl>
          </a:graphicData>
        </a:graphic>
      </p:graphicFrame>
      <p:grpSp>
        <p:nvGrpSpPr>
          <p:cNvPr id="342" name="Google Shape;342;p39"/>
          <p:cNvGrpSpPr/>
          <p:nvPr/>
        </p:nvGrpSpPr>
        <p:grpSpPr>
          <a:xfrm>
            <a:off x="6527525" y="0"/>
            <a:ext cx="2616474" cy="1683850"/>
            <a:chOff x="6527525" y="0"/>
            <a:chExt cx="2616474" cy="1683850"/>
          </a:xfrm>
        </p:grpSpPr>
        <p:pic>
          <p:nvPicPr>
            <p:cNvPr id="343" name="Google Shape;343;p39"/>
            <p:cNvPicPr preferRelativeResize="0"/>
            <p:nvPr/>
          </p:nvPicPr>
          <p:blipFill>
            <a:blip r:embed="rId3">
              <a:alphaModFix/>
            </a:blip>
            <a:stretch>
              <a:fillRect/>
            </a:stretch>
          </p:blipFill>
          <p:spPr>
            <a:xfrm>
              <a:off x="6527525" y="0"/>
              <a:ext cx="2616474" cy="1683850"/>
            </a:xfrm>
            <a:prstGeom prst="rect">
              <a:avLst/>
            </a:prstGeom>
            <a:noFill/>
            <a:ln>
              <a:noFill/>
            </a:ln>
          </p:spPr>
        </p:pic>
        <p:sp>
          <p:nvSpPr>
            <p:cNvPr id="344" name="Google Shape;344;p39"/>
            <p:cNvSpPr/>
            <p:nvPr/>
          </p:nvSpPr>
          <p:spPr>
            <a:xfrm>
              <a:off x="7814400" y="1146150"/>
              <a:ext cx="1276800" cy="45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9"/>
          <p:cNvSpPr/>
          <p:nvPr/>
        </p:nvSpPr>
        <p:spPr>
          <a:xfrm>
            <a:off x="1132000" y="1811200"/>
            <a:ext cx="996600" cy="3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No labels</a:t>
            </a:r>
            <a:endParaRPr/>
          </a:p>
        </p:txBody>
      </p:sp>
      <p:sp>
        <p:nvSpPr>
          <p:cNvPr id="351" name="Google Shape;351;p4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2" name="Google Shape;352;p40"/>
          <p:cNvPicPr preferRelativeResize="0"/>
          <p:nvPr/>
        </p:nvPicPr>
        <p:blipFill>
          <a:blip r:embed="rId3">
            <a:alphaModFix/>
          </a:blip>
          <a:stretch>
            <a:fillRect/>
          </a:stretch>
        </p:blipFill>
        <p:spPr>
          <a:xfrm>
            <a:off x="1100163" y="1781852"/>
            <a:ext cx="6943674" cy="3265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k?</a:t>
            </a:r>
            <a:endParaRPr/>
          </a:p>
        </p:txBody>
      </p:sp>
      <p:sp>
        <p:nvSpPr>
          <p:cNvPr id="358" name="Google Shape;358;p4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a:t>
            </a:r>
            <a:r>
              <a:rPr lang="en"/>
              <a:t> is the number of clusters/groups we allow the computer to find</a:t>
            </a:r>
            <a:endParaRPr/>
          </a:p>
          <a:p>
            <a:pPr indent="0" lvl="0" marL="0" rtl="0" algn="l">
              <a:spcBef>
                <a:spcPts val="1200"/>
              </a:spcBef>
              <a:spcAft>
                <a:spcPts val="1200"/>
              </a:spcAft>
              <a:buNone/>
            </a:pPr>
            <a:r>
              <a:rPr lang="en"/>
              <a:t>We need to give computer a k before the computer analyze the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a:blip r:embed="rId3">
            <a:alphaModFix/>
          </a:blip>
          <a:stretch>
            <a:fillRect/>
          </a:stretch>
        </p:blipFill>
        <p:spPr>
          <a:xfrm>
            <a:off x="152400" y="152400"/>
            <a:ext cx="8763072" cy="4838700"/>
          </a:xfrm>
          <a:prstGeom prst="rect">
            <a:avLst/>
          </a:prstGeom>
          <a:noFill/>
          <a:ln>
            <a:noFill/>
          </a:ln>
        </p:spPr>
      </p:pic>
      <p:sp>
        <p:nvSpPr>
          <p:cNvPr id="81" name="Google Shape;81;p15"/>
          <p:cNvSpPr/>
          <p:nvPr/>
        </p:nvSpPr>
        <p:spPr>
          <a:xfrm>
            <a:off x="518553" y="4498225"/>
            <a:ext cx="1980519" cy="43768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9900FF"/>
                </a:solidFill>
                <a:latin typeface="Arial"/>
              </a:rPr>
              <a:t>Chinstrap</a:t>
            </a:r>
          </a:p>
        </p:txBody>
      </p:sp>
      <p:sp>
        <p:nvSpPr>
          <p:cNvPr id="82" name="Google Shape;82;p15"/>
          <p:cNvSpPr/>
          <p:nvPr/>
        </p:nvSpPr>
        <p:spPr>
          <a:xfrm>
            <a:off x="3920467" y="4542371"/>
            <a:ext cx="1507841" cy="34939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9900FF"/>
                </a:solidFill>
                <a:latin typeface="Arial"/>
              </a:rPr>
              <a:t>Gentoo</a:t>
            </a:r>
          </a:p>
        </p:txBody>
      </p:sp>
      <p:sp>
        <p:nvSpPr>
          <p:cNvPr id="83" name="Google Shape;83;p15"/>
          <p:cNvSpPr/>
          <p:nvPr/>
        </p:nvSpPr>
        <p:spPr>
          <a:xfrm>
            <a:off x="6849703" y="4545204"/>
            <a:ext cx="1295136" cy="3437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9900FF"/>
                </a:solidFill>
                <a:latin typeface="Arial"/>
              </a:rPr>
              <a:t>Adelie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goal of k-means</a:t>
            </a:r>
            <a:endParaRPr/>
          </a:p>
        </p:txBody>
      </p:sp>
      <p:cxnSp>
        <p:nvCxnSpPr>
          <p:cNvPr id="364" name="Google Shape;364;p42"/>
          <p:cNvCxnSpPr/>
          <p:nvPr/>
        </p:nvCxnSpPr>
        <p:spPr>
          <a:xfrm rot="10800000">
            <a:off x="786375" y="1919075"/>
            <a:ext cx="0" cy="3013800"/>
          </a:xfrm>
          <a:prstGeom prst="straightConnector1">
            <a:avLst/>
          </a:prstGeom>
          <a:noFill/>
          <a:ln cap="flat" cmpd="sng" w="28575">
            <a:solidFill>
              <a:srgbClr val="3E4342"/>
            </a:solidFill>
            <a:prstDash val="solid"/>
            <a:round/>
            <a:headEnd len="med" w="med" type="none"/>
            <a:tailEnd len="med" w="med" type="stealth"/>
          </a:ln>
        </p:spPr>
      </p:cxnSp>
      <p:cxnSp>
        <p:nvCxnSpPr>
          <p:cNvPr id="365" name="Google Shape;365;p42"/>
          <p:cNvCxnSpPr/>
          <p:nvPr/>
        </p:nvCxnSpPr>
        <p:spPr>
          <a:xfrm flipH="1" rot="10800000">
            <a:off x="471900" y="4662400"/>
            <a:ext cx="7784700" cy="12600"/>
          </a:xfrm>
          <a:prstGeom prst="straightConnector1">
            <a:avLst/>
          </a:prstGeom>
          <a:noFill/>
          <a:ln cap="flat" cmpd="sng" w="28575">
            <a:solidFill>
              <a:srgbClr val="3E4342"/>
            </a:solidFill>
            <a:prstDash val="solid"/>
            <a:round/>
            <a:headEnd len="med" w="med" type="none"/>
            <a:tailEnd len="med" w="med" type="stealth"/>
          </a:ln>
        </p:spPr>
      </p:cxnSp>
      <p:sp>
        <p:nvSpPr>
          <p:cNvPr id="366" name="Google Shape;366;p42"/>
          <p:cNvSpPr/>
          <p:nvPr/>
        </p:nvSpPr>
        <p:spPr>
          <a:xfrm>
            <a:off x="2502675" y="27078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2"/>
          <p:cNvSpPr/>
          <p:nvPr/>
        </p:nvSpPr>
        <p:spPr>
          <a:xfrm>
            <a:off x="2244750" y="29211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2"/>
          <p:cNvSpPr/>
          <p:nvPr/>
        </p:nvSpPr>
        <p:spPr>
          <a:xfrm>
            <a:off x="2959875" y="27993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2"/>
          <p:cNvSpPr/>
          <p:nvPr/>
        </p:nvSpPr>
        <p:spPr>
          <a:xfrm>
            <a:off x="2594175" y="33174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2"/>
          <p:cNvSpPr/>
          <p:nvPr/>
        </p:nvSpPr>
        <p:spPr>
          <a:xfrm>
            <a:off x="2723150" y="3038663"/>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2"/>
          <p:cNvSpPr/>
          <p:nvPr/>
        </p:nvSpPr>
        <p:spPr>
          <a:xfrm>
            <a:off x="3051375" y="313017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2"/>
          <p:cNvSpPr/>
          <p:nvPr/>
        </p:nvSpPr>
        <p:spPr>
          <a:xfrm>
            <a:off x="2868375" y="349487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2"/>
          <p:cNvSpPr/>
          <p:nvPr/>
        </p:nvSpPr>
        <p:spPr>
          <a:xfrm>
            <a:off x="4747300" y="401517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p:nvPr/>
        </p:nvSpPr>
        <p:spPr>
          <a:xfrm>
            <a:off x="4318500" y="36570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2"/>
          <p:cNvSpPr/>
          <p:nvPr/>
        </p:nvSpPr>
        <p:spPr>
          <a:xfrm>
            <a:off x="4327100" y="410667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2"/>
          <p:cNvSpPr/>
          <p:nvPr/>
        </p:nvSpPr>
        <p:spPr>
          <a:xfrm>
            <a:off x="5810525" y="27697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p:nvPr/>
        </p:nvSpPr>
        <p:spPr>
          <a:xfrm>
            <a:off x="6472900" y="253037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a:off x="6107200" y="304847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p:nvPr/>
        </p:nvSpPr>
        <p:spPr>
          <a:xfrm>
            <a:off x="6236175" y="2769713"/>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2"/>
          <p:cNvSpPr/>
          <p:nvPr/>
        </p:nvSpPr>
        <p:spPr>
          <a:xfrm>
            <a:off x="6720050" y="28612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2"/>
          <p:cNvSpPr/>
          <p:nvPr/>
        </p:nvSpPr>
        <p:spPr>
          <a:xfrm>
            <a:off x="6107200" y="253037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2"/>
          <p:cNvSpPr/>
          <p:nvPr/>
        </p:nvSpPr>
        <p:spPr>
          <a:xfrm>
            <a:off x="6426725" y="30126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2"/>
          <p:cNvSpPr/>
          <p:nvPr/>
        </p:nvSpPr>
        <p:spPr>
          <a:xfrm>
            <a:off x="7024850" y="31660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2"/>
          <p:cNvSpPr/>
          <p:nvPr/>
        </p:nvSpPr>
        <p:spPr>
          <a:xfrm>
            <a:off x="4747300" y="3748525"/>
            <a:ext cx="91500" cy="91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2"/>
          <p:cNvSpPr/>
          <p:nvPr/>
        </p:nvSpPr>
        <p:spPr>
          <a:xfrm>
            <a:off x="2004800" y="2530375"/>
            <a:ext cx="1528200" cy="12099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2"/>
          <p:cNvSpPr/>
          <p:nvPr/>
        </p:nvSpPr>
        <p:spPr>
          <a:xfrm>
            <a:off x="5588150" y="2107525"/>
            <a:ext cx="1847700" cy="15495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2"/>
          <p:cNvSpPr/>
          <p:nvPr/>
        </p:nvSpPr>
        <p:spPr>
          <a:xfrm>
            <a:off x="4022100" y="3494875"/>
            <a:ext cx="1121700" cy="8643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42"/>
          <p:cNvCxnSpPr/>
          <p:nvPr/>
        </p:nvCxnSpPr>
        <p:spPr>
          <a:xfrm>
            <a:off x="5907600" y="2822900"/>
            <a:ext cx="332400" cy="0"/>
          </a:xfrm>
          <a:prstGeom prst="straightConnector1">
            <a:avLst/>
          </a:prstGeom>
          <a:noFill/>
          <a:ln cap="flat" cmpd="sng" w="9525">
            <a:solidFill>
              <a:srgbClr val="AF4345"/>
            </a:solidFill>
            <a:prstDash val="solid"/>
            <a:round/>
            <a:headEnd len="med" w="med" type="triangle"/>
            <a:tailEnd len="med" w="med" type="triangle"/>
          </a:ln>
        </p:spPr>
      </p:cxnSp>
      <p:cxnSp>
        <p:nvCxnSpPr>
          <p:cNvPr id="389" name="Google Shape;389;p42"/>
          <p:cNvCxnSpPr/>
          <p:nvPr/>
        </p:nvCxnSpPr>
        <p:spPr>
          <a:xfrm flipH="1" rot="10800000">
            <a:off x="5143800" y="3257525"/>
            <a:ext cx="530700" cy="453000"/>
          </a:xfrm>
          <a:prstGeom prst="straightConnector1">
            <a:avLst/>
          </a:prstGeom>
          <a:noFill/>
          <a:ln cap="flat" cmpd="sng" w="9525">
            <a:solidFill>
              <a:srgbClr val="AF4345"/>
            </a:solidFill>
            <a:prstDash val="solid"/>
            <a:round/>
            <a:headEnd len="med" w="med" type="triangle"/>
            <a:tailEnd len="med" w="med" type="triangle"/>
          </a:ln>
        </p:spPr>
      </p:cxnSp>
      <p:sp>
        <p:nvSpPr>
          <p:cNvPr id="390" name="Google Shape;390;p42"/>
          <p:cNvSpPr txBox="1"/>
          <p:nvPr/>
        </p:nvSpPr>
        <p:spPr>
          <a:xfrm>
            <a:off x="3051375" y="1905450"/>
            <a:ext cx="29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Find similarity within one cluster.</a:t>
            </a:r>
            <a:endParaRPr>
              <a:latin typeface="Roboto"/>
              <a:ea typeface="Roboto"/>
              <a:cs typeface="Roboto"/>
              <a:sym typeface="Roboto"/>
            </a:endParaRPr>
          </a:p>
        </p:txBody>
      </p:sp>
      <p:sp>
        <p:nvSpPr>
          <p:cNvPr id="391" name="Google Shape;391;p42"/>
          <p:cNvSpPr txBox="1"/>
          <p:nvPr/>
        </p:nvSpPr>
        <p:spPr>
          <a:xfrm>
            <a:off x="5195500" y="3701088"/>
            <a:ext cx="31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Find dissimilarity between clusters.</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K-means process</a:t>
            </a:r>
            <a:endParaRPr/>
          </a:p>
        </p:txBody>
      </p:sp>
      <p:sp>
        <p:nvSpPr>
          <p:cNvPr id="397" name="Google Shape;397;p4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8" name="Google Shape;398;p43"/>
          <p:cNvPicPr preferRelativeResize="0"/>
          <p:nvPr/>
        </p:nvPicPr>
        <p:blipFill>
          <a:blip r:embed="rId3">
            <a:alphaModFix/>
          </a:blip>
          <a:stretch>
            <a:fillRect/>
          </a:stretch>
        </p:blipFill>
        <p:spPr>
          <a:xfrm>
            <a:off x="549225" y="1958237"/>
            <a:ext cx="2743200" cy="27149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K-means: step 1</a:t>
            </a:r>
            <a:endParaRPr/>
          </a:p>
        </p:txBody>
      </p:sp>
      <p:pic>
        <p:nvPicPr>
          <p:cNvPr id="404" name="Google Shape;404;p44"/>
          <p:cNvPicPr preferRelativeResize="0"/>
          <p:nvPr/>
        </p:nvPicPr>
        <p:blipFill>
          <a:blip r:embed="rId3">
            <a:alphaModFix/>
          </a:blip>
          <a:stretch>
            <a:fillRect/>
          </a:stretch>
        </p:blipFill>
        <p:spPr>
          <a:xfrm>
            <a:off x="549225" y="1958237"/>
            <a:ext cx="2743200" cy="2714920"/>
          </a:xfrm>
          <a:prstGeom prst="rect">
            <a:avLst/>
          </a:prstGeom>
          <a:noFill/>
          <a:ln>
            <a:noFill/>
          </a:ln>
        </p:spPr>
      </p:pic>
      <p:cxnSp>
        <p:nvCxnSpPr>
          <p:cNvPr id="405" name="Google Shape;405;p44"/>
          <p:cNvCxnSpPr/>
          <p:nvPr/>
        </p:nvCxnSpPr>
        <p:spPr>
          <a:xfrm>
            <a:off x="1231050" y="2188475"/>
            <a:ext cx="0" cy="2440800"/>
          </a:xfrm>
          <a:prstGeom prst="straightConnector1">
            <a:avLst/>
          </a:prstGeom>
          <a:noFill/>
          <a:ln cap="flat" cmpd="sng" w="38100">
            <a:solidFill>
              <a:srgbClr val="AF4345"/>
            </a:solidFill>
            <a:prstDash val="dash"/>
            <a:round/>
            <a:headEnd len="med" w="med" type="none"/>
            <a:tailEnd len="med" w="med" type="none"/>
          </a:ln>
        </p:spPr>
      </p:cxnSp>
      <p:graphicFrame>
        <p:nvGraphicFramePr>
          <p:cNvPr id="406" name="Google Shape;406;p44"/>
          <p:cNvGraphicFramePr/>
          <p:nvPr/>
        </p:nvGraphicFramePr>
        <p:xfrm>
          <a:off x="3701125" y="2412400"/>
          <a:ext cx="3000000" cy="3000000"/>
        </p:xfrm>
        <a:graphic>
          <a:graphicData uri="http://schemas.openxmlformats.org/drawingml/2006/table">
            <a:tbl>
              <a:tblPr>
                <a:noFill/>
                <a:tableStyleId>{73D439ED-3100-40FD-BB5D-8BA7AB694257}</a:tableStyleId>
              </a:tblPr>
              <a:tblGrid>
                <a:gridCol w="1446075"/>
                <a:gridCol w="1446075"/>
                <a:gridCol w="1446075"/>
              </a:tblGrid>
              <a:tr h="443525">
                <a:tc>
                  <a:txBody>
                    <a:bodyPr/>
                    <a:lstStyle/>
                    <a:p>
                      <a:pPr indent="0" lvl="0" marL="0" rtl="0" algn="ctr">
                        <a:spcBef>
                          <a:spcPts val="0"/>
                        </a:spcBef>
                        <a:spcAft>
                          <a:spcPts val="0"/>
                        </a:spcAft>
                        <a:buNone/>
                      </a:pPr>
                      <a:r>
                        <a:rPr lang="en"/>
                        <a:t>Points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43525">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43525">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43525">
                <a:tc>
                  <a:txBody>
                    <a:bodyPr/>
                    <a:lstStyle/>
                    <a:p>
                      <a:pPr indent="0" lvl="0" marL="0" rtl="0" algn="ctr">
                        <a:spcBef>
                          <a:spcPts val="0"/>
                        </a:spcBef>
                        <a:spcAft>
                          <a:spcPts val="0"/>
                        </a:spcAft>
                        <a:buNone/>
                      </a:pPr>
                      <a:r>
                        <a:rPr lang="en"/>
                        <a:t>C</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43525">
                <a:tc>
                  <a:txBody>
                    <a:bodyPr/>
                    <a:lstStyle/>
                    <a:p>
                      <a:pPr indent="0" lvl="0" marL="0" rtl="0" algn="ctr">
                        <a:spcBef>
                          <a:spcPts val="0"/>
                        </a:spcBef>
                        <a:spcAft>
                          <a:spcPts val="0"/>
                        </a:spcAft>
                        <a:buNone/>
                      </a:pPr>
                      <a:r>
                        <a:rPr lang="en"/>
                        <a:t>D</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407" name="Google Shape;407;p44"/>
          <p:cNvSpPr txBox="1"/>
          <p:nvPr/>
        </p:nvSpPr>
        <p:spPr>
          <a:xfrm>
            <a:off x="3701125" y="1918325"/>
            <a:ext cx="505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Which center are each point closest to?</a:t>
            </a:r>
            <a:endParaRPr sz="1800">
              <a:latin typeface="Roboto"/>
              <a:ea typeface="Roboto"/>
              <a:cs typeface="Roboto"/>
              <a:sym typeface="Roboto"/>
            </a:endParaRPr>
          </a:p>
        </p:txBody>
      </p:sp>
      <p:sp>
        <p:nvSpPr>
          <p:cNvPr id="408" name="Google Shape;408;p44"/>
          <p:cNvSpPr/>
          <p:nvPr/>
        </p:nvSpPr>
        <p:spPr>
          <a:xfrm>
            <a:off x="1032950" y="4025650"/>
            <a:ext cx="127500" cy="1275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p:nvPr/>
        </p:nvSpPr>
        <p:spPr>
          <a:xfrm>
            <a:off x="5806488" y="2570175"/>
            <a:ext cx="127500" cy="1275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p:nvPr/>
        </p:nvSpPr>
        <p:spPr>
          <a:xfrm>
            <a:off x="1301175" y="4027175"/>
            <a:ext cx="128400" cy="126000"/>
          </a:xfrm>
          <a:prstGeom prst="diamond">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4"/>
          <p:cNvSpPr/>
          <p:nvPr/>
        </p:nvSpPr>
        <p:spPr>
          <a:xfrm>
            <a:off x="7255050" y="2571713"/>
            <a:ext cx="128400" cy="126000"/>
          </a:xfrm>
          <a:prstGeom prst="diamond">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txBox="1"/>
          <p:nvPr/>
        </p:nvSpPr>
        <p:spPr>
          <a:xfrm>
            <a:off x="5671775" y="2889400"/>
            <a:ext cx="3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endParaRPr/>
          </a:p>
        </p:txBody>
      </p:sp>
      <p:sp>
        <p:nvSpPr>
          <p:cNvPr id="413" name="Google Shape;413;p44"/>
          <p:cNvSpPr txBox="1"/>
          <p:nvPr/>
        </p:nvSpPr>
        <p:spPr>
          <a:xfrm>
            <a:off x="7120800" y="3321113"/>
            <a:ext cx="3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endParaRPr/>
          </a:p>
        </p:txBody>
      </p:sp>
      <p:sp>
        <p:nvSpPr>
          <p:cNvPr id="414" name="Google Shape;414;p44"/>
          <p:cNvSpPr txBox="1"/>
          <p:nvPr/>
        </p:nvSpPr>
        <p:spPr>
          <a:xfrm>
            <a:off x="7120800" y="3763025"/>
            <a:ext cx="3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endParaRPr/>
          </a:p>
        </p:txBody>
      </p:sp>
      <p:sp>
        <p:nvSpPr>
          <p:cNvPr id="415" name="Google Shape;415;p44"/>
          <p:cNvSpPr txBox="1"/>
          <p:nvPr/>
        </p:nvSpPr>
        <p:spPr>
          <a:xfrm>
            <a:off x="7120800" y="4204925"/>
            <a:ext cx="3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5"/>
          <p:cNvPicPr preferRelativeResize="0"/>
          <p:nvPr/>
        </p:nvPicPr>
        <p:blipFill>
          <a:blip r:embed="rId3">
            <a:alphaModFix/>
          </a:blip>
          <a:stretch>
            <a:fillRect/>
          </a:stretch>
        </p:blipFill>
        <p:spPr>
          <a:xfrm>
            <a:off x="549225" y="1958237"/>
            <a:ext cx="2743200" cy="2714920"/>
          </a:xfrm>
          <a:prstGeom prst="rect">
            <a:avLst/>
          </a:prstGeom>
          <a:noFill/>
          <a:ln>
            <a:noFill/>
          </a:ln>
        </p:spPr>
      </p:pic>
      <p:sp>
        <p:nvSpPr>
          <p:cNvPr id="421" name="Google Shape;421;p45"/>
          <p:cNvSpPr/>
          <p:nvPr/>
        </p:nvSpPr>
        <p:spPr>
          <a:xfrm>
            <a:off x="1029900" y="4013050"/>
            <a:ext cx="137100" cy="137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1292400" y="4013050"/>
            <a:ext cx="137100" cy="137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1816500" y="3487275"/>
            <a:ext cx="137100" cy="137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2082025" y="3214000"/>
            <a:ext cx="137100" cy="137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K-means: step 1</a:t>
            </a:r>
            <a:endParaRPr/>
          </a:p>
        </p:txBody>
      </p:sp>
      <p:sp>
        <p:nvSpPr>
          <p:cNvPr id="426" name="Google Shape;426;p45"/>
          <p:cNvSpPr txBox="1"/>
          <p:nvPr>
            <p:ph idx="1" type="body"/>
          </p:nvPr>
        </p:nvSpPr>
        <p:spPr>
          <a:xfrm>
            <a:off x="3636525" y="1919075"/>
            <a:ext cx="5057400" cy="6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this look reasonable?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27" name="Google Shape;427;p45"/>
          <p:cNvSpPr/>
          <p:nvPr/>
        </p:nvSpPr>
        <p:spPr>
          <a:xfrm>
            <a:off x="1034700" y="4017063"/>
            <a:ext cx="127500" cy="1275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a:off x="1729500" y="3583438"/>
            <a:ext cx="128400" cy="126000"/>
          </a:xfrm>
          <a:prstGeom prst="diamond">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txBox="1"/>
          <p:nvPr>
            <p:ph idx="1" type="body"/>
          </p:nvPr>
        </p:nvSpPr>
        <p:spPr>
          <a:xfrm>
            <a:off x="3636525" y="2777900"/>
            <a:ext cx="5057400" cy="20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shift the cluster centers.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And check which new cluster center the data are assigned to.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6"/>
          <p:cNvPicPr preferRelativeResize="0"/>
          <p:nvPr/>
        </p:nvPicPr>
        <p:blipFill>
          <a:blip r:embed="rId3">
            <a:alphaModFix/>
          </a:blip>
          <a:stretch>
            <a:fillRect/>
          </a:stretch>
        </p:blipFill>
        <p:spPr>
          <a:xfrm>
            <a:off x="549225" y="1958237"/>
            <a:ext cx="2743200" cy="2714920"/>
          </a:xfrm>
          <a:prstGeom prst="rect">
            <a:avLst/>
          </a:prstGeom>
          <a:noFill/>
          <a:ln>
            <a:noFill/>
          </a:ln>
        </p:spPr>
      </p:pic>
      <p:sp>
        <p:nvSpPr>
          <p:cNvPr id="435" name="Google Shape;435;p46"/>
          <p:cNvSpPr/>
          <p:nvPr/>
        </p:nvSpPr>
        <p:spPr>
          <a:xfrm>
            <a:off x="1034700" y="4017063"/>
            <a:ext cx="127500" cy="1275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K-means: step 3</a:t>
            </a:r>
            <a:endParaRPr/>
          </a:p>
        </p:txBody>
      </p:sp>
      <p:sp>
        <p:nvSpPr>
          <p:cNvPr id="437" name="Google Shape;437;p46"/>
          <p:cNvSpPr/>
          <p:nvPr/>
        </p:nvSpPr>
        <p:spPr>
          <a:xfrm>
            <a:off x="1729500" y="3583438"/>
            <a:ext cx="128400" cy="126000"/>
          </a:xfrm>
          <a:prstGeom prst="diamond">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38" name="Google Shape;438;p46"/>
          <p:cNvGraphicFramePr/>
          <p:nvPr/>
        </p:nvGraphicFramePr>
        <p:xfrm>
          <a:off x="3701125" y="2412400"/>
          <a:ext cx="3000000" cy="3000000"/>
        </p:xfrm>
        <a:graphic>
          <a:graphicData uri="http://schemas.openxmlformats.org/drawingml/2006/table">
            <a:tbl>
              <a:tblPr>
                <a:noFill/>
                <a:tableStyleId>{73D439ED-3100-40FD-BB5D-8BA7AB694257}</a:tableStyleId>
              </a:tblPr>
              <a:tblGrid>
                <a:gridCol w="1446075"/>
                <a:gridCol w="1446075"/>
                <a:gridCol w="1446075"/>
              </a:tblGrid>
              <a:tr h="443525">
                <a:tc>
                  <a:txBody>
                    <a:bodyPr/>
                    <a:lstStyle/>
                    <a:p>
                      <a:pPr indent="0" lvl="0" marL="0" rtl="0" algn="ctr">
                        <a:spcBef>
                          <a:spcPts val="0"/>
                        </a:spcBef>
                        <a:spcAft>
                          <a:spcPts val="0"/>
                        </a:spcAft>
                        <a:buNone/>
                      </a:pPr>
                      <a:r>
                        <a:rPr lang="en"/>
                        <a:t>Points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43525">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43525">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43525">
                <a:tc>
                  <a:txBody>
                    <a:bodyPr/>
                    <a:lstStyle/>
                    <a:p>
                      <a:pPr indent="0" lvl="0" marL="0" rtl="0" algn="ctr">
                        <a:spcBef>
                          <a:spcPts val="0"/>
                        </a:spcBef>
                        <a:spcAft>
                          <a:spcPts val="0"/>
                        </a:spcAft>
                        <a:buNone/>
                      </a:pPr>
                      <a:r>
                        <a:rPr lang="en"/>
                        <a:t>C</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43525">
                <a:tc>
                  <a:txBody>
                    <a:bodyPr/>
                    <a:lstStyle/>
                    <a:p>
                      <a:pPr indent="0" lvl="0" marL="0" rtl="0" algn="ctr">
                        <a:spcBef>
                          <a:spcPts val="0"/>
                        </a:spcBef>
                        <a:spcAft>
                          <a:spcPts val="0"/>
                        </a:spcAft>
                        <a:buNone/>
                      </a:pPr>
                      <a:r>
                        <a:rPr lang="en"/>
                        <a:t>D</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439" name="Google Shape;439;p46"/>
          <p:cNvSpPr txBox="1"/>
          <p:nvPr/>
        </p:nvSpPr>
        <p:spPr>
          <a:xfrm>
            <a:off x="3701125" y="1918325"/>
            <a:ext cx="505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Which center are each point closest to?</a:t>
            </a:r>
            <a:endParaRPr sz="1800">
              <a:latin typeface="Roboto"/>
              <a:ea typeface="Roboto"/>
              <a:cs typeface="Roboto"/>
              <a:sym typeface="Roboto"/>
            </a:endParaRPr>
          </a:p>
        </p:txBody>
      </p:sp>
      <p:sp>
        <p:nvSpPr>
          <p:cNvPr id="440" name="Google Shape;440;p46"/>
          <p:cNvSpPr/>
          <p:nvPr/>
        </p:nvSpPr>
        <p:spPr>
          <a:xfrm>
            <a:off x="5806488" y="2570175"/>
            <a:ext cx="127500" cy="1275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6"/>
          <p:cNvSpPr/>
          <p:nvPr/>
        </p:nvSpPr>
        <p:spPr>
          <a:xfrm>
            <a:off x="7255050" y="2571713"/>
            <a:ext cx="128400" cy="126000"/>
          </a:xfrm>
          <a:prstGeom prst="diamond">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 name="Google Shape;442;p46"/>
          <p:cNvCxnSpPr/>
          <p:nvPr/>
        </p:nvCxnSpPr>
        <p:spPr>
          <a:xfrm>
            <a:off x="799475" y="2462100"/>
            <a:ext cx="1429200" cy="2363100"/>
          </a:xfrm>
          <a:prstGeom prst="straightConnector1">
            <a:avLst/>
          </a:prstGeom>
          <a:noFill/>
          <a:ln cap="flat" cmpd="sng" w="38100">
            <a:solidFill>
              <a:srgbClr val="AF4345"/>
            </a:solidFill>
            <a:prstDash val="dash"/>
            <a:round/>
            <a:headEnd len="med" w="med" type="none"/>
            <a:tailEnd len="med" w="med" type="none"/>
          </a:ln>
        </p:spPr>
      </p:cxnSp>
      <p:sp>
        <p:nvSpPr>
          <p:cNvPr id="443" name="Google Shape;443;p46"/>
          <p:cNvSpPr txBox="1"/>
          <p:nvPr/>
        </p:nvSpPr>
        <p:spPr>
          <a:xfrm>
            <a:off x="5659188" y="2889400"/>
            <a:ext cx="42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endParaRPr/>
          </a:p>
        </p:txBody>
      </p:sp>
      <p:sp>
        <p:nvSpPr>
          <p:cNvPr id="444" name="Google Shape;444;p46"/>
          <p:cNvSpPr txBox="1"/>
          <p:nvPr/>
        </p:nvSpPr>
        <p:spPr>
          <a:xfrm>
            <a:off x="5659175" y="3321113"/>
            <a:ext cx="42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endParaRPr/>
          </a:p>
        </p:txBody>
      </p:sp>
      <p:sp>
        <p:nvSpPr>
          <p:cNvPr id="445" name="Google Shape;445;p46"/>
          <p:cNvSpPr txBox="1"/>
          <p:nvPr/>
        </p:nvSpPr>
        <p:spPr>
          <a:xfrm>
            <a:off x="7108188" y="3763025"/>
            <a:ext cx="42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endParaRPr/>
          </a:p>
        </p:txBody>
      </p:sp>
      <p:sp>
        <p:nvSpPr>
          <p:cNvPr id="446" name="Google Shape;446;p46"/>
          <p:cNvSpPr txBox="1"/>
          <p:nvPr/>
        </p:nvSpPr>
        <p:spPr>
          <a:xfrm>
            <a:off x="7108188" y="4229825"/>
            <a:ext cx="42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K-means: result</a:t>
            </a:r>
            <a:endParaRPr/>
          </a:p>
        </p:txBody>
      </p:sp>
      <p:pic>
        <p:nvPicPr>
          <p:cNvPr id="452" name="Google Shape;452;p47"/>
          <p:cNvPicPr preferRelativeResize="0"/>
          <p:nvPr/>
        </p:nvPicPr>
        <p:blipFill>
          <a:blip r:embed="rId3">
            <a:alphaModFix/>
          </a:blip>
          <a:stretch>
            <a:fillRect/>
          </a:stretch>
        </p:blipFill>
        <p:spPr>
          <a:xfrm>
            <a:off x="549225" y="1958237"/>
            <a:ext cx="2743200" cy="2714920"/>
          </a:xfrm>
          <a:prstGeom prst="rect">
            <a:avLst/>
          </a:prstGeom>
          <a:noFill/>
          <a:ln>
            <a:noFill/>
          </a:ln>
        </p:spPr>
      </p:pic>
      <p:sp>
        <p:nvSpPr>
          <p:cNvPr id="453" name="Google Shape;453;p47"/>
          <p:cNvSpPr/>
          <p:nvPr/>
        </p:nvSpPr>
        <p:spPr>
          <a:xfrm>
            <a:off x="1029900" y="4013050"/>
            <a:ext cx="137100" cy="137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1292400" y="4013050"/>
            <a:ext cx="137100" cy="1371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1816500" y="3487275"/>
            <a:ext cx="137100" cy="137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2082025" y="3214000"/>
            <a:ext cx="137100" cy="137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txBox="1"/>
          <p:nvPr>
            <p:ph idx="1" type="body"/>
          </p:nvPr>
        </p:nvSpPr>
        <p:spPr>
          <a:xfrm>
            <a:off x="3636525" y="1919075"/>
            <a:ext cx="50574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Does this look reasonable?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Do we need to shift the cluster centers?</a:t>
            </a:r>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8"/>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happens when k in k-means is different?</a:t>
            </a:r>
            <a:endParaRPr/>
          </a:p>
        </p:txBody>
      </p:sp>
      <p:cxnSp>
        <p:nvCxnSpPr>
          <p:cNvPr id="463" name="Google Shape;463;p48"/>
          <p:cNvCxnSpPr/>
          <p:nvPr/>
        </p:nvCxnSpPr>
        <p:spPr>
          <a:xfrm rot="10800000">
            <a:off x="786375" y="1919075"/>
            <a:ext cx="0" cy="3013800"/>
          </a:xfrm>
          <a:prstGeom prst="straightConnector1">
            <a:avLst/>
          </a:prstGeom>
          <a:noFill/>
          <a:ln cap="flat" cmpd="sng" w="28575">
            <a:solidFill>
              <a:srgbClr val="3E4342"/>
            </a:solidFill>
            <a:prstDash val="solid"/>
            <a:round/>
            <a:headEnd len="med" w="med" type="none"/>
            <a:tailEnd len="med" w="med" type="stealth"/>
          </a:ln>
        </p:spPr>
      </p:cxnSp>
      <p:cxnSp>
        <p:nvCxnSpPr>
          <p:cNvPr id="464" name="Google Shape;464;p48"/>
          <p:cNvCxnSpPr/>
          <p:nvPr/>
        </p:nvCxnSpPr>
        <p:spPr>
          <a:xfrm flipH="1" rot="10800000">
            <a:off x="471900" y="4662400"/>
            <a:ext cx="7784700" cy="12600"/>
          </a:xfrm>
          <a:prstGeom prst="straightConnector1">
            <a:avLst/>
          </a:prstGeom>
          <a:noFill/>
          <a:ln cap="flat" cmpd="sng" w="28575">
            <a:solidFill>
              <a:srgbClr val="3E4342"/>
            </a:solidFill>
            <a:prstDash val="solid"/>
            <a:round/>
            <a:headEnd len="med" w="med" type="none"/>
            <a:tailEnd len="med" w="med" type="stealth"/>
          </a:ln>
        </p:spPr>
      </p:cxnSp>
      <p:pic>
        <p:nvPicPr>
          <p:cNvPr id="465" name="Google Shape;465;p48"/>
          <p:cNvPicPr preferRelativeResize="0"/>
          <p:nvPr/>
        </p:nvPicPr>
        <p:blipFill>
          <a:blip r:embed="rId3">
            <a:alphaModFix/>
          </a:blip>
          <a:stretch>
            <a:fillRect/>
          </a:stretch>
        </p:blipFill>
        <p:spPr>
          <a:xfrm>
            <a:off x="1178524" y="2642800"/>
            <a:ext cx="606475" cy="913801"/>
          </a:xfrm>
          <a:prstGeom prst="rect">
            <a:avLst/>
          </a:prstGeom>
          <a:noFill/>
          <a:ln>
            <a:noFill/>
          </a:ln>
        </p:spPr>
      </p:pic>
      <p:pic>
        <p:nvPicPr>
          <p:cNvPr id="466" name="Google Shape;466;p48"/>
          <p:cNvPicPr preferRelativeResize="0"/>
          <p:nvPr/>
        </p:nvPicPr>
        <p:blipFill>
          <a:blip r:embed="rId4">
            <a:alphaModFix/>
          </a:blip>
          <a:stretch>
            <a:fillRect/>
          </a:stretch>
        </p:blipFill>
        <p:spPr>
          <a:xfrm>
            <a:off x="7057313" y="3403003"/>
            <a:ext cx="643365" cy="877300"/>
          </a:xfrm>
          <a:prstGeom prst="rect">
            <a:avLst/>
          </a:prstGeom>
          <a:noFill/>
          <a:ln>
            <a:noFill/>
          </a:ln>
        </p:spPr>
      </p:pic>
      <p:pic>
        <p:nvPicPr>
          <p:cNvPr id="467" name="Google Shape;467;p48"/>
          <p:cNvPicPr preferRelativeResize="0"/>
          <p:nvPr/>
        </p:nvPicPr>
        <p:blipFill rotWithShape="1">
          <a:blip r:embed="rId5">
            <a:alphaModFix/>
          </a:blip>
          <a:srcRect b="9750" l="22130" r="18666" t="19698"/>
          <a:stretch/>
        </p:blipFill>
        <p:spPr>
          <a:xfrm>
            <a:off x="5200100" y="2009275"/>
            <a:ext cx="490700" cy="877302"/>
          </a:xfrm>
          <a:prstGeom prst="rect">
            <a:avLst/>
          </a:prstGeom>
          <a:noFill/>
          <a:ln>
            <a:noFill/>
          </a:ln>
        </p:spPr>
      </p:pic>
      <p:pic>
        <p:nvPicPr>
          <p:cNvPr id="468" name="Google Shape;468;p48"/>
          <p:cNvPicPr preferRelativeResize="0"/>
          <p:nvPr/>
        </p:nvPicPr>
        <p:blipFill>
          <a:blip r:embed="rId4">
            <a:alphaModFix/>
          </a:blip>
          <a:stretch>
            <a:fillRect/>
          </a:stretch>
        </p:blipFill>
        <p:spPr>
          <a:xfrm>
            <a:off x="3506938" y="2232428"/>
            <a:ext cx="643365" cy="877300"/>
          </a:xfrm>
          <a:prstGeom prst="rect">
            <a:avLst/>
          </a:prstGeom>
          <a:noFill/>
          <a:ln>
            <a:noFill/>
          </a:ln>
        </p:spPr>
      </p:pic>
      <p:pic>
        <p:nvPicPr>
          <p:cNvPr id="469" name="Google Shape;469;p48"/>
          <p:cNvPicPr preferRelativeResize="0"/>
          <p:nvPr/>
        </p:nvPicPr>
        <p:blipFill>
          <a:blip r:embed="rId4">
            <a:alphaModFix/>
          </a:blip>
          <a:stretch>
            <a:fillRect/>
          </a:stretch>
        </p:blipFill>
        <p:spPr>
          <a:xfrm>
            <a:off x="4250313" y="3234103"/>
            <a:ext cx="643365" cy="877300"/>
          </a:xfrm>
          <a:prstGeom prst="rect">
            <a:avLst/>
          </a:prstGeom>
          <a:noFill/>
          <a:ln>
            <a:noFill/>
          </a:ln>
        </p:spPr>
      </p:pic>
      <p:pic>
        <p:nvPicPr>
          <p:cNvPr id="470" name="Google Shape;470;p48"/>
          <p:cNvPicPr preferRelativeResize="0"/>
          <p:nvPr/>
        </p:nvPicPr>
        <p:blipFill rotWithShape="1">
          <a:blip r:embed="rId5">
            <a:alphaModFix/>
          </a:blip>
          <a:srcRect b="9750" l="22130" r="18666" t="19698"/>
          <a:stretch/>
        </p:blipFill>
        <p:spPr>
          <a:xfrm>
            <a:off x="6102450" y="1765500"/>
            <a:ext cx="490700" cy="877302"/>
          </a:xfrm>
          <a:prstGeom prst="rect">
            <a:avLst/>
          </a:prstGeom>
          <a:noFill/>
          <a:ln>
            <a:noFill/>
          </a:ln>
        </p:spPr>
      </p:pic>
      <p:pic>
        <p:nvPicPr>
          <p:cNvPr id="471" name="Google Shape;471;p48"/>
          <p:cNvPicPr preferRelativeResize="0"/>
          <p:nvPr/>
        </p:nvPicPr>
        <p:blipFill>
          <a:blip r:embed="rId3">
            <a:alphaModFix/>
          </a:blip>
          <a:stretch>
            <a:fillRect/>
          </a:stretch>
        </p:blipFill>
        <p:spPr>
          <a:xfrm>
            <a:off x="2116249" y="2969075"/>
            <a:ext cx="606475" cy="913801"/>
          </a:xfrm>
          <a:prstGeom prst="rect">
            <a:avLst/>
          </a:prstGeom>
          <a:noFill/>
          <a:ln>
            <a:noFill/>
          </a:ln>
        </p:spPr>
      </p:pic>
      <p:pic>
        <p:nvPicPr>
          <p:cNvPr id="472" name="Google Shape;472;p48"/>
          <p:cNvPicPr preferRelativeResize="0"/>
          <p:nvPr/>
        </p:nvPicPr>
        <p:blipFill>
          <a:blip r:embed="rId3">
            <a:alphaModFix/>
          </a:blip>
          <a:stretch>
            <a:fillRect/>
          </a:stretch>
        </p:blipFill>
        <p:spPr>
          <a:xfrm>
            <a:off x="2148374" y="1780850"/>
            <a:ext cx="606475" cy="913801"/>
          </a:xfrm>
          <a:prstGeom prst="rect">
            <a:avLst/>
          </a:prstGeom>
          <a:noFill/>
          <a:ln>
            <a:noFill/>
          </a:ln>
        </p:spPr>
      </p:pic>
      <p:pic>
        <p:nvPicPr>
          <p:cNvPr id="473" name="Google Shape;473;p48"/>
          <p:cNvPicPr preferRelativeResize="0"/>
          <p:nvPr/>
        </p:nvPicPr>
        <p:blipFill>
          <a:blip r:embed="rId3">
            <a:alphaModFix/>
          </a:blip>
          <a:stretch>
            <a:fillRect/>
          </a:stretch>
        </p:blipFill>
        <p:spPr>
          <a:xfrm>
            <a:off x="3029474" y="3616475"/>
            <a:ext cx="606475" cy="913801"/>
          </a:xfrm>
          <a:prstGeom prst="rect">
            <a:avLst/>
          </a:prstGeom>
          <a:noFill/>
          <a:ln>
            <a:noFill/>
          </a:ln>
        </p:spPr>
      </p:pic>
      <p:pic>
        <p:nvPicPr>
          <p:cNvPr id="474" name="Google Shape;474;p48"/>
          <p:cNvPicPr preferRelativeResize="0"/>
          <p:nvPr/>
        </p:nvPicPr>
        <p:blipFill rotWithShape="1">
          <a:blip r:embed="rId5">
            <a:alphaModFix/>
          </a:blip>
          <a:srcRect b="9750" l="22130" r="18666" t="19698"/>
          <a:stretch/>
        </p:blipFill>
        <p:spPr>
          <a:xfrm>
            <a:off x="7209975" y="1757825"/>
            <a:ext cx="490700" cy="877302"/>
          </a:xfrm>
          <a:prstGeom prst="rect">
            <a:avLst/>
          </a:prstGeom>
          <a:noFill/>
          <a:ln>
            <a:noFill/>
          </a:ln>
        </p:spPr>
      </p:pic>
      <p:pic>
        <p:nvPicPr>
          <p:cNvPr id="475" name="Google Shape;475;p48"/>
          <p:cNvPicPr preferRelativeResize="0"/>
          <p:nvPr/>
        </p:nvPicPr>
        <p:blipFill rotWithShape="1">
          <a:blip r:embed="rId5">
            <a:alphaModFix/>
          </a:blip>
          <a:srcRect b="9750" l="22130" r="18666" t="19698"/>
          <a:stretch/>
        </p:blipFill>
        <p:spPr>
          <a:xfrm>
            <a:off x="6656213" y="2356800"/>
            <a:ext cx="490700" cy="877302"/>
          </a:xfrm>
          <a:prstGeom prst="rect">
            <a:avLst/>
          </a:prstGeom>
          <a:noFill/>
          <a:ln>
            <a:noFill/>
          </a:ln>
        </p:spPr>
      </p:pic>
      <p:sp>
        <p:nvSpPr>
          <p:cNvPr id="476" name="Google Shape;476;p48"/>
          <p:cNvSpPr/>
          <p:nvPr/>
        </p:nvSpPr>
        <p:spPr>
          <a:xfrm>
            <a:off x="976248" y="1717747"/>
            <a:ext cx="4046075" cy="2857650"/>
          </a:xfrm>
          <a:custGeom>
            <a:rect b="b" l="l" r="r" t="t"/>
            <a:pathLst>
              <a:path extrusionOk="0" h="114306" w="161843">
                <a:moveTo>
                  <a:pt x="29719" y="2606"/>
                </a:moveTo>
                <a:cubicBezTo>
                  <a:pt x="8867" y="6776"/>
                  <a:pt x="-1638" y="38028"/>
                  <a:pt x="287" y="59205"/>
                </a:cubicBezTo>
                <a:cubicBezTo>
                  <a:pt x="1162" y="68827"/>
                  <a:pt x="6190" y="78409"/>
                  <a:pt x="13022" y="85241"/>
                </a:cubicBezTo>
                <a:cubicBezTo>
                  <a:pt x="28333" y="100552"/>
                  <a:pt x="51785" y="105899"/>
                  <a:pt x="73017" y="110145"/>
                </a:cubicBezTo>
                <a:cubicBezTo>
                  <a:pt x="91714" y="113884"/>
                  <a:pt x="111570" y="116262"/>
                  <a:pt x="130183" y="112126"/>
                </a:cubicBezTo>
                <a:cubicBezTo>
                  <a:pt x="139400" y="110078"/>
                  <a:pt x="149826" y="108331"/>
                  <a:pt x="156502" y="101655"/>
                </a:cubicBezTo>
                <a:cubicBezTo>
                  <a:pt x="161162" y="96995"/>
                  <a:pt x="160213" y="88950"/>
                  <a:pt x="161030" y="82411"/>
                </a:cubicBezTo>
                <a:cubicBezTo>
                  <a:pt x="161802" y="76232"/>
                  <a:pt x="162458" y="69720"/>
                  <a:pt x="160747" y="63733"/>
                </a:cubicBezTo>
                <a:cubicBezTo>
                  <a:pt x="159539" y="59505"/>
                  <a:pt x="155853" y="56413"/>
                  <a:pt x="153106" y="52979"/>
                </a:cubicBezTo>
                <a:cubicBezTo>
                  <a:pt x="146682" y="44949"/>
                  <a:pt x="140838" y="36450"/>
                  <a:pt x="134145" y="28642"/>
                </a:cubicBezTo>
                <a:cubicBezTo>
                  <a:pt x="131182" y="25185"/>
                  <a:pt x="130001" y="20236"/>
                  <a:pt x="126504" y="17322"/>
                </a:cubicBezTo>
                <a:cubicBezTo>
                  <a:pt x="118777" y="10883"/>
                  <a:pt x="108125" y="8505"/>
                  <a:pt x="98204" y="6851"/>
                </a:cubicBezTo>
                <a:cubicBezTo>
                  <a:pt x="89764" y="5444"/>
                  <a:pt x="81771" y="1835"/>
                  <a:pt x="73300" y="625"/>
                </a:cubicBezTo>
                <a:cubicBezTo>
                  <a:pt x="57967" y="-1565"/>
                  <a:pt x="42378" y="2889"/>
                  <a:pt x="26889" y="2889"/>
                </a:cubicBezTo>
              </a:path>
            </a:pathLst>
          </a:custGeom>
          <a:noFill/>
          <a:ln cap="flat" cmpd="sng" w="28575">
            <a:solidFill>
              <a:schemeClr val="dk1"/>
            </a:solidFill>
            <a:prstDash val="dash"/>
            <a:round/>
            <a:headEnd len="med" w="med" type="none"/>
            <a:tailEnd len="med" w="med" type="none"/>
          </a:ln>
        </p:spPr>
      </p:sp>
      <p:sp>
        <p:nvSpPr>
          <p:cNvPr id="477" name="Google Shape;477;p48"/>
          <p:cNvSpPr/>
          <p:nvPr/>
        </p:nvSpPr>
        <p:spPr>
          <a:xfrm>
            <a:off x="5029057" y="1740759"/>
            <a:ext cx="3097675" cy="2730100"/>
          </a:xfrm>
          <a:custGeom>
            <a:rect b="b" l="l" r="r" t="t"/>
            <a:pathLst>
              <a:path extrusionOk="0" h="109204" w="123907">
                <a:moveTo>
                  <a:pt x="4578" y="6432"/>
                </a:moveTo>
                <a:cubicBezTo>
                  <a:pt x="-1285" y="22068"/>
                  <a:pt x="-2041" y="41586"/>
                  <a:pt x="5427" y="56522"/>
                </a:cubicBezTo>
                <a:cubicBezTo>
                  <a:pt x="11245" y="68157"/>
                  <a:pt x="22708" y="76344"/>
                  <a:pt x="33444" y="83690"/>
                </a:cubicBezTo>
                <a:cubicBezTo>
                  <a:pt x="42341" y="89778"/>
                  <a:pt x="50869" y="96621"/>
                  <a:pt x="60612" y="101236"/>
                </a:cubicBezTo>
                <a:cubicBezTo>
                  <a:pt x="77414" y="109195"/>
                  <a:pt x="105700" y="114769"/>
                  <a:pt x="116362" y="99538"/>
                </a:cubicBezTo>
                <a:cubicBezTo>
                  <a:pt x="119642" y="94852"/>
                  <a:pt x="119849" y="88541"/>
                  <a:pt x="120324" y="82841"/>
                </a:cubicBezTo>
                <a:cubicBezTo>
                  <a:pt x="121043" y="74212"/>
                  <a:pt x="123144" y="65727"/>
                  <a:pt x="123720" y="57088"/>
                </a:cubicBezTo>
                <a:cubicBezTo>
                  <a:pt x="124375" y="47263"/>
                  <a:pt x="122792" y="37370"/>
                  <a:pt x="121173" y="27657"/>
                </a:cubicBezTo>
                <a:cubicBezTo>
                  <a:pt x="120059" y="20972"/>
                  <a:pt x="120305" y="12922"/>
                  <a:pt x="115513" y="8130"/>
                </a:cubicBezTo>
                <a:cubicBezTo>
                  <a:pt x="112034" y="4651"/>
                  <a:pt x="107932" y="902"/>
                  <a:pt x="103062" y="206"/>
                </a:cubicBezTo>
                <a:cubicBezTo>
                  <a:pt x="97304" y="-617"/>
                  <a:pt x="91580" y="2111"/>
                  <a:pt x="85799" y="2753"/>
                </a:cubicBezTo>
                <a:cubicBezTo>
                  <a:pt x="76798" y="3753"/>
                  <a:pt x="67687" y="3036"/>
                  <a:pt x="58631" y="3036"/>
                </a:cubicBezTo>
                <a:cubicBezTo>
                  <a:pt x="39994" y="3036"/>
                  <a:pt x="16059" y="-5898"/>
                  <a:pt x="2880" y="7281"/>
                </a:cubicBezTo>
              </a:path>
            </a:pathLst>
          </a:custGeom>
          <a:noFill/>
          <a:ln cap="flat" cmpd="sng" w="28575">
            <a:solidFill>
              <a:schemeClr val="dk1"/>
            </a:solidFill>
            <a:prstDash val="dash"/>
            <a:round/>
            <a:headEnd len="med" w="med" type="none"/>
            <a:tailEnd len="med" w="med" type="none"/>
          </a:ln>
        </p:spPr>
      </p:sp>
      <p:sp>
        <p:nvSpPr>
          <p:cNvPr id="478" name="Google Shape;478;p48"/>
          <p:cNvSpPr txBox="1"/>
          <p:nvPr/>
        </p:nvSpPr>
        <p:spPr>
          <a:xfrm>
            <a:off x="0" y="1684525"/>
            <a:ext cx="92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k=2</a:t>
            </a:r>
            <a:endParaRPr b="1" sz="2000">
              <a:latin typeface="Roboto"/>
              <a:ea typeface="Roboto"/>
              <a:cs typeface="Roboto"/>
              <a:sym typeface="Roboto"/>
            </a:endParaRPr>
          </a:p>
        </p:txBody>
      </p:sp>
      <p:pic>
        <p:nvPicPr>
          <p:cNvPr id="479" name="Google Shape;479;p48"/>
          <p:cNvPicPr preferRelativeResize="0"/>
          <p:nvPr/>
        </p:nvPicPr>
        <p:blipFill>
          <a:blip r:embed="rId6">
            <a:alphaModFix/>
          </a:blip>
          <a:stretch>
            <a:fillRect/>
          </a:stretch>
        </p:blipFill>
        <p:spPr>
          <a:xfrm>
            <a:off x="2095506" y="1820025"/>
            <a:ext cx="1765046" cy="2653099"/>
          </a:xfrm>
          <a:prstGeom prst="rect">
            <a:avLst/>
          </a:prstGeom>
          <a:noFill/>
          <a:ln cap="flat" cmpd="sng" w="28575">
            <a:solidFill>
              <a:srgbClr val="FF9900"/>
            </a:solidFill>
            <a:prstDash val="solid"/>
            <a:round/>
            <a:headEnd len="sm" w="sm" type="none"/>
            <a:tailEnd len="sm" w="sm" type="none"/>
          </a:ln>
        </p:spPr>
      </p:pic>
      <p:pic>
        <p:nvPicPr>
          <p:cNvPr id="480" name="Google Shape;480;p48"/>
          <p:cNvPicPr preferRelativeResize="0"/>
          <p:nvPr/>
        </p:nvPicPr>
        <p:blipFill>
          <a:blip r:embed="rId7">
            <a:alphaModFix/>
          </a:blip>
          <a:stretch>
            <a:fillRect/>
          </a:stretch>
        </p:blipFill>
        <p:spPr>
          <a:xfrm>
            <a:off x="5953478" y="1780850"/>
            <a:ext cx="1454410" cy="2186176"/>
          </a:xfrm>
          <a:prstGeom prst="rect">
            <a:avLst/>
          </a:prstGeom>
          <a:noFill/>
          <a:ln cap="flat" cmpd="sng" w="28575">
            <a:solidFill>
              <a:srgbClr val="FF99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9"/>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happens when k in k-means is different?</a:t>
            </a:r>
            <a:endParaRPr/>
          </a:p>
        </p:txBody>
      </p:sp>
      <p:cxnSp>
        <p:nvCxnSpPr>
          <p:cNvPr id="486" name="Google Shape;486;p49"/>
          <p:cNvCxnSpPr/>
          <p:nvPr/>
        </p:nvCxnSpPr>
        <p:spPr>
          <a:xfrm rot="10800000">
            <a:off x="786375" y="1919075"/>
            <a:ext cx="0" cy="3013800"/>
          </a:xfrm>
          <a:prstGeom prst="straightConnector1">
            <a:avLst/>
          </a:prstGeom>
          <a:noFill/>
          <a:ln cap="flat" cmpd="sng" w="28575">
            <a:solidFill>
              <a:srgbClr val="3E4342"/>
            </a:solidFill>
            <a:prstDash val="solid"/>
            <a:round/>
            <a:headEnd len="med" w="med" type="none"/>
            <a:tailEnd len="med" w="med" type="stealth"/>
          </a:ln>
        </p:spPr>
      </p:cxnSp>
      <p:cxnSp>
        <p:nvCxnSpPr>
          <p:cNvPr id="487" name="Google Shape;487;p49"/>
          <p:cNvCxnSpPr/>
          <p:nvPr/>
        </p:nvCxnSpPr>
        <p:spPr>
          <a:xfrm flipH="1" rot="10800000">
            <a:off x="471900" y="4662400"/>
            <a:ext cx="7784700" cy="12600"/>
          </a:xfrm>
          <a:prstGeom prst="straightConnector1">
            <a:avLst/>
          </a:prstGeom>
          <a:noFill/>
          <a:ln cap="flat" cmpd="sng" w="28575">
            <a:solidFill>
              <a:srgbClr val="3E4342"/>
            </a:solidFill>
            <a:prstDash val="solid"/>
            <a:round/>
            <a:headEnd len="med" w="med" type="none"/>
            <a:tailEnd len="med" w="med" type="stealth"/>
          </a:ln>
        </p:spPr>
      </p:cxnSp>
      <p:pic>
        <p:nvPicPr>
          <p:cNvPr id="488" name="Google Shape;488;p49"/>
          <p:cNvPicPr preferRelativeResize="0"/>
          <p:nvPr/>
        </p:nvPicPr>
        <p:blipFill>
          <a:blip r:embed="rId3">
            <a:alphaModFix/>
          </a:blip>
          <a:stretch>
            <a:fillRect/>
          </a:stretch>
        </p:blipFill>
        <p:spPr>
          <a:xfrm>
            <a:off x="1178524" y="2642800"/>
            <a:ext cx="606475" cy="913801"/>
          </a:xfrm>
          <a:prstGeom prst="rect">
            <a:avLst/>
          </a:prstGeom>
          <a:noFill/>
          <a:ln>
            <a:noFill/>
          </a:ln>
        </p:spPr>
      </p:pic>
      <p:pic>
        <p:nvPicPr>
          <p:cNvPr id="489" name="Google Shape;489;p49"/>
          <p:cNvPicPr preferRelativeResize="0"/>
          <p:nvPr/>
        </p:nvPicPr>
        <p:blipFill>
          <a:blip r:embed="rId4">
            <a:alphaModFix/>
          </a:blip>
          <a:stretch>
            <a:fillRect/>
          </a:stretch>
        </p:blipFill>
        <p:spPr>
          <a:xfrm>
            <a:off x="7057313" y="3403003"/>
            <a:ext cx="643365" cy="877300"/>
          </a:xfrm>
          <a:prstGeom prst="rect">
            <a:avLst/>
          </a:prstGeom>
          <a:noFill/>
          <a:ln>
            <a:noFill/>
          </a:ln>
        </p:spPr>
      </p:pic>
      <p:pic>
        <p:nvPicPr>
          <p:cNvPr id="490" name="Google Shape;490;p49"/>
          <p:cNvPicPr preferRelativeResize="0"/>
          <p:nvPr/>
        </p:nvPicPr>
        <p:blipFill rotWithShape="1">
          <a:blip r:embed="rId5">
            <a:alphaModFix/>
          </a:blip>
          <a:srcRect b="9750" l="22130" r="18666" t="19698"/>
          <a:stretch/>
        </p:blipFill>
        <p:spPr>
          <a:xfrm>
            <a:off x="5200100" y="2009275"/>
            <a:ext cx="490700" cy="877302"/>
          </a:xfrm>
          <a:prstGeom prst="rect">
            <a:avLst/>
          </a:prstGeom>
          <a:noFill/>
          <a:ln>
            <a:noFill/>
          </a:ln>
        </p:spPr>
      </p:pic>
      <p:pic>
        <p:nvPicPr>
          <p:cNvPr id="491" name="Google Shape;491;p49"/>
          <p:cNvPicPr preferRelativeResize="0"/>
          <p:nvPr/>
        </p:nvPicPr>
        <p:blipFill>
          <a:blip r:embed="rId4">
            <a:alphaModFix/>
          </a:blip>
          <a:stretch>
            <a:fillRect/>
          </a:stretch>
        </p:blipFill>
        <p:spPr>
          <a:xfrm>
            <a:off x="3506938" y="2232428"/>
            <a:ext cx="643365" cy="877300"/>
          </a:xfrm>
          <a:prstGeom prst="rect">
            <a:avLst/>
          </a:prstGeom>
          <a:noFill/>
          <a:ln>
            <a:noFill/>
          </a:ln>
        </p:spPr>
      </p:pic>
      <p:pic>
        <p:nvPicPr>
          <p:cNvPr id="492" name="Google Shape;492;p49"/>
          <p:cNvPicPr preferRelativeResize="0"/>
          <p:nvPr/>
        </p:nvPicPr>
        <p:blipFill>
          <a:blip r:embed="rId4">
            <a:alphaModFix/>
          </a:blip>
          <a:stretch>
            <a:fillRect/>
          </a:stretch>
        </p:blipFill>
        <p:spPr>
          <a:xfrm>
            <a:off x="4250313" y="3234103"/>
            <a:ext cx="643365" cy="877300"/>
          </a:xfrm>
          <a:prstGeom prst="rect">
            <a:avLst/>
          </a:prstGeom>
          <a:noFill/>
          <a:ln>
            <a:noFill/>
          </a:ln>
        </p:spPr>
      </p:pic>
      <p:pic>
        <p:nvPicPr>
          <p:cNvPr id="493" name="Google Shape;493;p49"/>
          <p:cNvPicPr preferRelativeResize="0"/>
          <p:nvPr/>
        </p:nvPicPr>
        <p:blipFill rotWithShape="1">
          <a:blip r:embed="rId5">
            <a:alphaModFix/>
          </a:blip>
          <a:srcRect b="9750" l="22130" r="18666" t="19698"/>
          <a:stretch/>
        </p:blipFill>
        <p:spPr>
          <a:xfrm>
            <a:off x="6102450" y="1765500"/>
            <a:ext cx="490700" cy="877302"/>
          </a:xfrm>
          <a:prstGeom prst="rect">
            <a:avLst/>
          </a:prstGeom>
          <a:noFill/>
          <a:ln>
            <a:noFill/>
          </a:ln>
        </p:spPr>
      </p:pic>
      <p:pic>
        <p:nvPicPr>
          <p:cNvPr id="494" name="Google Shape;494;p49"/>
          <p:cNvPicPr preferRelativeResize="0"/>
          <p:nvPr/>
        </p:nvPicPr>
        <p:blipFill>
          <a:blip r:embed="rId3">
            <a:alphaModFix/>
          </a:blip>
          <a:stretch>
            <a:fillRect/>
          </a:stretch>
        </p:blipFill>
        <p:spPr>
          <a:xfrm>
            <a:off x="2116249" y="2969075"/>
            <a:ext cx="606475" cy="913801"/>
          </a:xfrm>
          <a:prstGeom prst="rect">
            <a:avLst/>
          </a:prstGeom>
          <a:noFill/>
          <a:ln>
            <a:noFill/>
          </a:ln>
        </p:spPr>
      </p:pic>
      <p:pic>
        <p:nvPicPr>
          <p:cNvPr id="495" name="Google Shape;495;p49"/>
          <p:cNvPicPr preferRelativeResize="0"/>
          <p:nvPr/>
        </p:nvPicPr>
        <p:blipFill>
          <a:blip r:embed="rId3">
            <a:alphaModFix/>
          </a:blip>
          <a:stretch>
            <a:fillRect/>
          </a:stretch>
        </p:blipFill>
        <p:spPr>
          <a:xfrm>
            <a:off x="2148374" y="1780850"/>
            <a:ext cx="606475" cy="913801"/>
          </a:xfrm>
          <a:prstGeom prst="rect">
            <a:avLst/>
          </a:prstGeom>
          <a:noFill/>
          <a:ln>
            <a:noFill/>
          </a:ln>
        </p:spPr>
      </p:pic>
      <p:pic>
        <p:nvPicPr>
          <p:cNvPr id="496" name="Google Shape;496;p49"/>
          <p:cNvPicPr preferRelativeResize="0"/>
          <p:nvPr/>
        </p:nvPicPr>
        <p:blipFill>
          <a:blip r:embed="rId3">
            <a:alphaModFix/>
          </a:blip>
          <a:stretch>
            <a:fillRect/>
          </a:stretch>
        </p:blipFill>
        <p:spPr>
          <a:xfrm>
            <a:off x="3029474" y="3616475"/>
            <a:ext cx="606475" cy="913801"/>
          </a:xfrm>
          <a:prstGeom prst="rect">
            <a:avLst/>
          </a:prstGeom>
          <a:noFill/>
          <a:ln>
            <a:noFill/>
          </a:ln>
        </p:spPr>
      </p:pic>
      <p:pic>
        <p:nvPicPr>
          <p:cNvPr id="497" name="Google Shape;497;p49"/>
          <p:cNvPicPr preferRelativeResize="0"/>
          <p:nvPr/>
        </p:nvPicPr>
        <p:blipFill rotWithShape="1">
          <a:blip r:embed="rId5">
            <a:alphaModFix/>
          </a:blip>
          <a:srcRect b="9750" l="22130" r="18666" t="19698"/>
          <a:stretch/>
        </p:blipFill>
        <p:spPr>
          <a:xfrm>
            <a:off x="7209975" y="1757825"/>
            <a:ext cx="490700" cy="877302"/>
          </a:xfrm>
          <a:prstGeom prst="rect">
            <a:avLst/>
          </a:prstGeom>
          <a:noFill/>
          <a:ln>
            <a:noFill/>
          </a:ln>
        </p:spPr>
      </p:pic>
      <p:pic>
        <p:nvPicPr>
          <p:cNvPr id="498" name="Google Shape;498;p49"/>
          <p:cNvPicPr preferRelativeResize="0"/>
          <p:nvPr/>
        </p:nvPicPr>
        <p:blipFill rotWithShape="1">
          <a:blip r:embed="rId5">
            <a:alphaModFix/>
          </a:blip>
          <a:srcRect b="9750" l="22130" r="18666" t="19698"/>
          <a:stretch/>
        </p:blipFill>
        <p:spPr>
          <a:xfrm>
            <a:off x="6656213" y="2356800"/>
            <a:ext cx="490700" cy="877302"/>
          </a:xfrm>
          <a:prstGeom prst="rect">
            <a:avLst/>
          </a:prstGeom>
          <a:noFill/>
          <a:ln>
            <a:noFill/>
          </a:ln>
        </p:spPr>
      </p:pic>
      <p:sp>
        <p:nvSpPr>
          <p:cNvPr id="499" name="Google Shape;499;p49"/>
          <p:cNvSpPr/>
          <p:nvPr/>
        </p:nvSpPr>
        <p:spPr>
          <a:xfrm>
            <a:off x="983425" y="1684709"/>
            <a:ext cx="3063800" cy="2898275"/>
          </a:xfrm>
          <a:custGeom>
            <a:rect b="b" l="l" r="r" t="t"/>
            <a:pathLst>
              <a:path extrusionOk="0" h="115931" w="122552">
                <a:moveTo>
                  <a:pt x="31696" y="1664"/>
                </a:moveTo>
                <a:cubicBezTo>
                  <a:pt x="22263" y="6381"/>
                  <a:pt x="14080" y="14228"/>
                  <a:pt x="8490" y="23172"/>
                </a:cubicBezTo>
                <a:cubicBezTo>
                  <a:pt x="695" y="35644"/>
                  <a:pt x="0" y="51762"/>
                  <a:pt x="0" y="66470"/>
                </a:cubicBezTo>
                <a:cubicBezTo>
                  <a:pt x="0" y="76409"/>
                  <a:pt x="1462" y="88025"/>
                  <a:pt x="8490" y="95053"/>
                </a:cubicBezTo>
                <a:cubicBezTo>
                  <a:pt x="23397" y="109960"/>
                  <a:pt x="48464" y="109335"/>
                  <a:pt x="69334" y="112316"/>
                </a:cubicBezTo>
                <a:cubicBezTo>
                  <a:pt x="84756" y="114519"/>
                  <a:pt x="103864" y="120067"/>
                  <a:pt x="116029" y="110335"/>
                </a:cubicBezTo>
                <a:cubicBezTo>
                  <a:pt x="124153" y="103836"/>
                  <a:pt x="124340" y="87671"/>
                  <a:pt x="118293" y="79205"/>
                </a:cubicBezTo>
                <a:cubicBezTo>
                  <a:pt x="111673" y="69937"/>
                  <a:pt x="99386" y="66062"/>
                  <a:pt x="91974" y="57414"/>
                </a:cubicBezTo>
                <a:cubicBezTo>
                  <a:pt x="88157" y="52961"/>
                  <a:pt x="89109" y="45992"/>
                  <a:pt x="88578" y="40151"/>
                </a:cubicBezTo>
                <a:cubicBezTo>
                  <a:pt x="87664" y="30099"/>
                  <a:pt x="86677" y="18885"/>
                  <a:pt x="80371" y="11003"/>
                </a:cubicBezTo>
                <a:cubicBezTo>
                  <a:pt x="76975" y="6758"/>
                  <a:pt x="72998" y="1709"/>
                  <a:pt x="67636" y="815"/>
                </a:cubicBezTo>
                <a:cubicBezTo>
                  <a:pt x="60751" y="-333"/>
                  <a:pt x="53675" y="815"/>
                  <a:pt x="46695" y="815"/>
                </a:cubicBezTo>
                <a:cubicBezTo>
                  <a:pt x="40631" y="815"/>
                  <a:pt x="32871" y="-1775"/>
                  <a:pt x="28583" y="2513"/>
                </a:cubicBezTo>
              </a:path>
            </a:pathLst>
          </a:custGeom>
          <a:noFill/>
          <a:ln cap="flat" cmpd="sng" w="28575">
            <a:solidFill>
              <a:schemeClr val="dk1"/>
            </a:solidFill>
            <a:prstDash val="dash"/>
            <a:round/>
            <a:headEnd len="med" w="med" type="none"/>
            <a:tailEnd len="med" w="med" type="none"/>
          </a:ln>
        </p:spPr>
      </p:sp>
      <p:sp>
        <p:nvSpPr>
          <p:cNvPr id="500" name="Google Shape;500;p49"/>
          <p:cNvSpPr/>
          <p:nvPr/>
        </p:nvSpPr>
        <p:spPr>
          <a:xfrm>
            <a:off x="5033384" y="1684522"/>
            <a:ext cx="3032050" cy="1594600"/>
          </a:xfrm>
          <a:custGeom>
            <a:rect b="b" l="l" r="r" t="t"/>
            <a:pathLst>
              <a:path extrusionOk="0" h="63784" w="121282">
                <a:moveTo>
                  <a:pt x="11197" y="3086"/>
                </a:moveTo>
                <a:cubicBezTo>
                  <a:pt x="-4131" y="9217"/>
                  <a:pt x="-3105" y="43452"/>
                  <a:pt x="10631" y="52610"/>
                </a:cubicBezTo>
                <a:cubicBezTo>
                  <a:pt x="18624" y="57939"/>
                  <a:pt x="29946" y="53761"/>
                  <a:pt x="39214" y="56289"/>
                </a:cubicBezTo>
                <a:cubicBezTo>
                  <a:pt x="53593" y="60210"/>
                  <a:pt x="68573" y="65213"/>
                  <a:pt x="83362" y="63364"/>
                </a:cubicBezTo>
                <a:cubicBezTo>
                  <a:pt x="96737" y="61692"/>
                  <a:pt x="112294" y="54245"/>
                  <a:pt x="117604" y="41856"/>
                </a:cubicBezTo>
                <a:cubicBezTo>
                  <a:pt x="119969" y="36338"/>
                  <a:pt x="119488" y="29994"/>
                  <a:pt x="120151" y="24028"/>
                </a:cubicBezTo>
                <a:cubicBezTo>
                  <a:pt x="120672" y="19336"/>
                  <a:pt x="122607" y="13504"/>
                  <a:pt x="119585" y="9878"/>
                </a:cubicBezTo>
                <a:cubicBezTo>
                  <a:pt x="106834" y="-5423"/>
                  <a:pt x="80203" y="3858"/>
                  <a:pt x="60439" y="1388"/>
                </a:cubicBezTo>
                <a:cubicBezTo>
                  <a:pt x="49580" y="31"/>
                  <a:pt x="38405" y="-694"/>
                  <a:pt x="27611" y="1105"/>
                </a:cubicBezTo>
                <a:cubicBezTo>
                  <a:pt x="21369" y="2145"/>
                  <a:pt x="13408" y="26"/>
                  <a:pt x="8933" y="4501"/>
                </a:cubicBezTo>
              </a:path>
            </a:pathLst>
          </a:custGeom>
          <a:noFill/>
          <a:ln cap="flat" cmpd="sng" w="28575">
            <a:solidFill>
              <a:schemeClr val="dk1"/>
            </a:solidFill>
            <a:prstDash val="dash"/>
            <a:round/>
            <a:headEnd len="med" w="med" type="none"/>
            <a:tailEnd len="med" w="med" type="none"/>
          </a:ln>
        </p:spPr>
      </p:sp>
      <p:sp>
        <p:nvSpPr>
          <p:cNvPr id="501" name="Google Shape;501;p49"/>
          <p:cNvSpPr/>
          <p:nvPr/>
        </p:nvSpPr>
        <p:spPr>
          <a:xfrm>
            <a:off x="3353733" y="1933803"/>
            <a:ext cx="4678575" cy="2480975"/>
          </a:xfrm>
          <a:custGeom>
            <a:rect b="b" l="l" r="r" t="t"/>
            <a:pathLst>
              <a:path extrusionOk="0" h="99239" w="187143">
                <a:moveTo>
                  <a:pt x="2256" y="9246"/>
                </a:moveTo>
                <a:cubicBezTo>
                  <a:pt x="319" y="22807"/>
                  <a:pt x="-2528" y="38533"/>
                  <a:pt x="4520" y="50280"/>
                </a:cubicBezTo>
                <a:cubicBezTo>
                  <a:pt x="8693" y="57235"/>
                  <a:pt x="20397" y="56832"/>
                  <a:pt x="24896" y="63581"/>
                </a:cubicBezTo>
                <a:cubicBezTo>
                  <a:pt x="28036" y="68291"/>
                  <a:pt x="30757" y="73562"/>
                  <a:pt x="31688" y="79146"/>
                </a:cubicBezTo>
                <a:cubicBezTo>
                  <a:pt x="32391" y="83362"/>
                  <a:pt x="32676" y="89120"/>
                  <a:pt x="36499" y="91032"/>
                </a:cubicBezTo>
                <a:cubicBezTo>
                  <a:pt x="46599" y="96082"/>
                  <a:pt x="58930" y="93689"/>
                  <a:pt x="70176" y="94711"/>
                </a:cubicBezTo>
                <a:cubicBezTo>
                  <a:pt x="83643" y="95935"/>
                  <a:pt x="97190" y="96195"/>
                  <a:pt x="110645" y="97541"/>
                </a:cubicBezTo>
                <a:cubicBezTo>
                  <a:pt x="124830" y="98959"/>
                  <a:pt x="139122" y="99239"/>
                  <a:pt x="153378" y="99239"/>
                </a:cubicBezTo>
                <a:cubicBezTo>
                  <a:pt x="164685" y="99239"/>
                  <a:pt x="180299" y="98033"/>
                  <a:pt x="185356" y="87919"/>
                </a:cubicBezTo>
                <a:cubicBezTo>
                  <a:pt x="190762" y="77106"/>
                  <a:pt x="182831" y="57846"/>
                  <a:pt x="171207" y="54525"/>
                </a:cubicBezTo>
                <a:cubicBezTo>
                  <a:pt x="164344" y="52564"/>
                  <a:pt x="157064" y="56470"/>
                  <a:pt x="149982" y="57355"/>
                </a:cubicBezTo>
                <a:cubicBezTo>
                  <a:pt x="143033" y="58224"/>
                  <a:pt x="135973" y="58063"/>
                  <a:pt x="129040" y="59053"/>
                </a:cubicBezTo>
                <a:cubicBezTo>
                  <a:pt x="111842" y="61510"/>
                  <a:pt x="94671" y="53645"/>
                  <a:pt x="77817" y="49431"/>
                </a:cubicBezTo>
                <a:cubicBezTo>
                  <a:pt x="60612" y="45130"/>
                  <a:pt x="59586" y="18241"/>
                  <a:pt x="46121" y="6699"/>
                </a:cubicBezTo>
                <a:cubicBezTo>
                  <a:pt x="34960" y="-2867"/>
                  <a:pt x="6904" y="-2718"/>
                  <a:pt x="2256" y="11227"/>
                </a:cubicBezTo>
              </a:path>
            </a:pathLst>
          </a:custGeom>
          <a:noFill/>
          <a:ln cap="flat" cmpd="sng" w="28575">
            <a:solidFill>
              <a:schemeClr val="dk1"/>
            </a:solidFill>
            <a:prstDash val="dash"/>
            <a:round/>
            <a:headEnd len="med" w="med" type="none"/>
            <a:tailEnd len="med" w="med" type="none"/>
          </a:ln>
        </p:spPr>
      </p:sp>
      <p:pic>
        <p:nvPicPr>
          <p:cNvPr id="502" name="Google Shape;502;p49"/>
          <p:cNvPicPr preferRelativeResize="0"/>
          <p:nvPr/>
        </p:nvPicPr>
        <p:blipFill>
          <a:blip r:embed="rId3">
            <a:alphaModFix/>
          </a:blip>
          <a:stretch>
            <a:fillRect/>
          </a:stretch>
        </p:blipFill>
        <p:spPr>
          <a:xfrm>
            <a:off x="1785000" y="2232415"/>
            <a:ext cx="1092675" cy="1646422"/>
          </a:xfrm>
          <a:prstGeom prst="rect">
            <a:avLst/>
          </a:prstGeom>
          <a:noFill/>
          <a:ln cap="flat" cmpd="sng" w="28575">
            <a:solidFill>
              <a:srgbClr val="FF9900"/>
            </a:solidFill>
            <a:prstDash val="solid"/>
            <a:round/>
            <a:headEnd len="sm" w="sm" type="none"/>
            <a:tailEnd len="sm" w="sm" type="none"/>
          </a:ln>
        </p:spPr>
      </p:pic>
      <p:pic>
        <p:nvPicPr>
          <p:cNvPr id="503" name="Google Shape;503;p49"/>
          <p:cNvPicPr preferRelativeResize="0"/>
          <p:nvPr/>
        </p:nvPicPr>
        <p:blipFill>
          <a:blip r:embed="rId4">
            <a:alphaModFix/>
          </a:blip>
          <a:stretch>
            <a:fillRect/>
          </a:stretch>
        </p:blipFill>
        <p:spPr>
          <a:xfrm>
            <a:off x="4879968" y="3138111"/>
            <a:ext cx="933337" cy="1272740"/>
          </a:xfrm>
          <a:prstGeom prst="rect">
            <a:avLst/>
          </a:prstGeom>
          <a:noFill/>
          <a:ln cap="flat" cmpd="sng" w="28575">
            <a:solidFill>
              <a:srgbClr val="FF9900"/>
            </a:solidFill>
            <a:prstDash val="solid"/>
            <a:round/>
            <a:headEnd len="sm" w="sm" type="none"/>
            <a:tailEnd len="sm" w="sm" type="none"/>
          </a:ln>
        </p:spPr>
      </p:pic>
      <p:pic>
        <p:nvPicPr>
          <p:cNvPr id="504" name="Google Shape;504;p49"/>
          <p:cNvPicPr preferRelativeResize="0"/>
          <p:nvPr/>
        </p:nvPicPr>
        <p:blipFill rotWithShape="1">
          <a:blip r:embed="rId5">
            <a:alphaModFix/>
          </a:blip>
          <a:srcRect b="9750" l="22130" r="18666" t="19698"/>
          <a:stretch/>
        </p:blipFill>
        <p:spPr>
          <a:xfrm>
            <a:off x="6082737" y="1565450"/>
            <a:ext cx="933326" cy="1668649"/>
          </a:xfrm>
          <a:prstGeom prst="rect">
            <a:avLst/>
          </a:prstGeom>
          <a:noFill/>
          <a:ln cap="flat" cmpd="sng" w="28575">
            <a:solidFill>
              <a:srgbClr val="FF9900"/>
            </a:solidFill>
            <a:prstDash val="solid"/>
            <a:round/>
            <a:headEnd len="sm" w="sm" type="none"/>
            <a:tailEnd len="sm" w="sm" type="none"/>
          </a:ln>
        </p:spPr>
      </p:pic>
      <p:sp>
        <p:nvSpPr>
          <p:cNvPr id="505" name="Google Shape;505;p49"/>
          <p:cNvSpPr txBox="1"/>
          <p:nvPr/>
        </p:nvSpPr>
        <p:spPr>
          <a:xfrm>
            <a:off x="0" y="1684525"/>
            <a:ext cx="92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k=3</a:t>
            </a:r>
            <a:endParaRPr b="1" sz="2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Gentoo</a:t>
            </a:r>
            <a:endParaRPr/>
          </a:p>
        </p:txBody>
      </p:sp>
      <p:sp>
        <p:nvSpPr>
          <p:cNvPr id="89" name="Google Shape;89;p16"/>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As the sea ice melts ever earlier in the season, swimming to escape predators becomes even harder. Can this penguin survive its deadly dash to freedom?&#10;&#10;Subscribe: http://bit.ly/BBCEarthSub &#10;&#10;Watch more: &#10;Planet Earth http://bit.ly/PlanetEarthPlaylist &#10;Blue Planet http://bit.ly/BluePlanetPlaylist &#10;Planet Earth II http://bit.ly/PlanetEarthIIPlaylist &#10;Planet Dinosaur http://bit.ly/PlanetDinoPlaylist&#10;&#10;Episode 1 | Antarctica | Seven Worlds, One Planet &#10;&#10;Millions of years ago incredible forces ripped apart the Earth’s crust creating seven extraordinary continents. Seven Worlds, One Planet, narrated by Sir David Attenborough, will reveal how each distinct continent has shaped the unique animal life found there.&#10;&#10;Welcome to BBC EARTH! The world is an amazing place full of stories, beauty and natural wonder. Here you'll find 50 years worth of entertaining and thought-provoking natural history content. Dramatic, rare, and exclusive, nature doesn't get more exciting than this.&#10;&#10;This is a commercial channel from BBC Studios. Service &amp; Feedback https://www.bbcstudios.com/contact/contact-us/" id="90" name="Google Shape;90;p16" title="Tiny Penguin Makes a Deadly Dash From Giant Leopard Seal | Seven Worlds, One Planet | BBC Earth">
            <a:hlinkClick r:id="rId3"/>
          </p:cNvPr>
          <p:cNvPicPr preferRelativeResize="0"/>
          <p:nvPr/>
        </p:nvPicPr>
        <p:blipFill>
          <a:blip r:embed="rId4">
            <a:alphaModFix/>
          </a:blip>
          <a:stretch>
            <a:fillRect/>
          </a:stretch>
        </p:blipFill>
        <p:spPr>
          <a:xfrm>
            <a:off x="3349199" y="465325"/>
            <a:ext cx="5617124" cy="421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Chinstrap</a:t>
            </a:r>
            <a:endParaRPr/>
          </a:p>
        </p:txBody>
      </p:sp>
      <p:sp>
        <p:nvSpPr>
          <p:cNvPr id="96" name="Google Shape;96;p1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Chinstrap Penguin filmed at Deception Island. Raw footage" id="97" name="Google Shape;97;p17" title="Chinstrap Penguin">
            <a:hlinkClick r:id="rId3"/>
          </p:cNvPr>
          <p:cNvPicPr preferRelativeResize="0"/>
          <p:nvPr/>
        </p:nvPicPr>
        <p:blipFill>
          <a:blip r:embed="rId4">
            <a:alphaModFix/>
          </a:blip>
          <a:stretch>
            <a:fillRect/>
          </a:stretch>
        </p:blipFill>
        <p:spPr>
          <a:xfrm>
            <a:off x="3490699" y="497163"/>
            <a:ext cx="5532226" cy="414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Chinstrap</a:t>
            </a:r>
            <a:endParaRPr/>
          </a:p>
        </p:txBody>
      </p:sp>
      <p:sp>
        <p:nvSpPr>
          <p:cNvPr id="103" name="Google Shape;103;p18"/>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Skuas will eat penguin eggs if they get the chance, but these chinstrap penguins are having none of it! Behind the scenes from David Attenborough's Seven Worlds, One Planet&#10;&#10;Subscribe: http://bit.ly/BBCEarthSub &#10;&#10;Watch more: &#10;Planet Earth http://bit.ly/PlanetEarthPlaylist &#10;Blue Planet http://bit.ly/BluePlanetPlaylist &#10;Planet Earth II http://bit.ly/PlanetEarthIIPlaylist &#10;Planet Dinosaur http://bit.ly/PlanetDinoPlaylist&#10;&#10;Episode 1 | Antarctica | Seven Worlds, One Planet &#10;&#10;Millions of years ago incredible forces ripped apart the Earth’s crust creating seven extraordinary continents. Seven Worlds, One Planet, narrated by Sir David Attenborough, will reveal how each distinct continent has shaped the unique animal life found there.&#10;&#10;Welcome to BBC EARTH! The world is an amazing place full of stories, beauty and natural wonder. Here you'll find 50 years worth of entertaining and thought-provoking natural history content. Dramatic, rare, and exclusive, nature doesn't get more exciting than this.&#10;&#10;This is a commercial channel from BBC Studios. Service &amp; Feedback https://www.bbcstudios.com/contact/contact-us/" id="104" name="Google Shape;104;p18" title="Chinstrap Penguins Chase Off Daring Egg Thief | Seven Worlds, One Planet | BBC Earth">
            <a:hlinkClick r:id="rId3"/>
          </p:cNvPr>
          <p:cNvPicPr preferRelativeResize="0"/>
          <p:nvPr/>
        </p:nvPicPr>
        <p:blipFill>
          <a:blip r:embed="rId4">
            <a:alphaModFix/>
          </a:blip>
          <a:stretch>
            <a:fillRect/>
          </a:stretch>
        </p:blipFill>
        <p:spPr>
          <a:xfrm>
            <a:off x="3540250" y="582063"/>
            <a:ext cx="5305825" cy="397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Subscribe and 🔔 to the BBC 👉 https://bit.ly/BBCYouTubeSub&#10;Watch the BBC first on iPlayer 👉 https://bbc.in/iPlayer-Home When Emperor penguin chicks are left threatened by a Giant petrel, an unlikely rescuer is on hand to help.&#10;&#10;Spy in the Snow | BBC&#10;&#10;#SpyintheSnow&#10;&#10;#bbc&#10;All our TV channels and S4C are available to watch live through BBC iPlayer, although some programmes may not be available to stream online due to rights. If you would like to read more on what types of programmes are available to watch live, check the 'Are all programmes that are broadcast available on BBC iPlayer?' FAQ 👉 https://bbc.in/2m8ks6v." id="109" name="Google Shape;109;p19" title="Penguin chicks rescued by unlikely hero | Spy in the Snow - BBC">
            <a:hlinkClick r:id="rId3"/>
          </p:cNvPr>
          <p:cNvPicPr preferRelativeResize="0"/>
          <p:nvPr/>
        </p:nvPicPr>
        <p:blipFill>
          <a:blip r:embed="rId4">
            <a:alphaModFix/>
          </a:blip>
          <a:stretch>
            <a:fillRect/>
          </a:stretch>
        </p:blipFill>
        <p:spPr>
          <a:xfrm>
            <a:off x="3510275" y="574362"/>
            <a:ext cx="5326375" cy="3994775"/>
          </a:xfrm>
          <a:prstGeom prst="rect">
            <a:avLst/>
          </a:prstGeom>
          <a:noFill/>
          <a:ln>
            <a:noFill/>
          </a:ln>
        </p:spPr>
      </p:pic>
      <p:sp>
        <p:nvSpPr>
          <p:cNvPr id="110" name="Google Shape;110;p19"/>
          <p:cNvSpPr txBox="1"/>
          <p:nvPr>
            <p:ph type="title"/>
          </p:nvPr>
        </p:nvSpPr>
        <p:spPr>
          <a:xfrm>
            <a:off x="226078" y="357800"/>
            <a:ext cx="2808000" cy="953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Adelie </a:t>
            </a:r>
            <a:r>
              <a:rPr lang="en"/>
              <a:t>saves</a:t>
            </a:r>
            <a:r>
              <a:rPr lang="en"/>
              <a:t> </a:t>
            </a:r>
            <a:r>
              <a:rPr lang="en"/>
              <a:t>emperor penguin chicks</a:t>
            </a:r>
            <a:endParaRPr/>
          </a:p>
        </p:txBody>
      </p:sp>
      <p:sp>
        <p:nvSpPr>
          <p:cNvPr id="111" name="Google Shape;111;p19"/>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Movie Happy Feet</a:t>
            </a:r>
            <a:endParaRPr/>
          </a:p>
        </p:txBody>
      </p:sp>
      <p:sp>
        <p:nvSpPr>
          <p:cNvPr id="117" name="Google Shape;117;p20"/>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Happy Feet movie clips: http://j.mp/1ziG1Lj&#10;BUY THE MOVIE: http://bit.ly/2cemRY4&#10;Don't miss the HOTTEST NEW TRAILERS: http://bit.ly/1u2y6pr&#10;&#10;CLIP DESCRIPTION:&#10;Mumble (Elijah Wood) narrowly escapes being eaten by a hungry leopard seal (Roger Rose).&#10;&#10;FILM DESCRIPTION:&#10;In the world of the emperor penguin, a simple song can mean the difference between a lifetime of happiness and an eternity of loneliness. When a penguin named Mumble is born without the ability to sing the romantic song that will attract his soul mate, he'll have to resort to some fancy footwork by tap dancing his way into the heart of the one he loves. Directed by Babe mastermind George Miller, Happy Feet tells the tale of one penguin's quest for love, and features an all-star cast of vocal talent that includes Robin Williams, Hugh Jackman, Elijah Wood, Nicole Kidman, and Brittany Murphy.&#10;&#10;CREDITS:&#10;TM &amp; © Warner Bros. (2006)&#10;Cast: Carlos Alazraqui, Lombardo Boyar, Jeffrey Garcia, Johnny A. Sanchez, Robin Williams, Elijah Wood, Roger Rose&#10;Directors: Warren Coleman, George Miller, Judy Morris&#10;Producers: Bruce Berman, Graham Burke, Warren Coleman, Matthew Ferro, Dana Goldberg, Philip Hearnshaw, Ed Jones, Hael Kobayashi, Bill Miller, George Miller, Doug Mitchell, Judy Morris, Michael Twigg, Martin Wood&#10;Screenwriters: Warren Coleman, John Collee, George Miller, Judy Morris&#10;&#10;WHO ARE WE?&#10;The MOVIECLIPS channel is the largest collection of licensed movie clips on the web. Here you will find unforgettable moments, scenes and lines from all your favorite films. Made by movie fans, for movie fans.&#10;&#10;SUBSCRIBE TO OUR MOVIE CHANNELS:&#10;MOVIECLIPS: http://bit.ly/1u2yaWd&#10;ComingSoon: http://bit.ly/1DVpgtR&#10;Indie &amp; Film Festivals: http://bit.ly/1wbkfYg&#10;Hero Central: http://bit.ly/1AMUZwv&#10;Extras: http://bit.ly/1u431fr&#10;Classic Trailers: http://bit.ly/1u43jDe&#10;Pop-Up Trailers: http://bit.ly/1z7EtZR&#10;Movie News: http://bit.ly/1C3Ncd2&#10;Movie Games: http://bit.ly/1ygDV13&#10;Fandango: http://bit.ly/1Bl79ye&#10;Fandango FrontRunners: http://bit.ly/1CggQfC&#10;&#10;HIT US UP:&#10;Facebook: http://on.fb.me/1y8M8ax&#10;Twitter: http://bit.ly/1ghOWmt&#10;Pinterest: http://bit.ly/14wL9De&#10;Tumblr: http://bit.ly/1vUwhH7" id="118" name="Google Shape;118;p20" title="Happy Feet (3/10) Movie CLIP - Leopard Seal Chase (2006) HD">
            <a:hlinkClick r:id="rId3"/>
          </p:cNvPr>
          <p:cNvPicPr preferRelativeResize="0"/>
          <p:nvPr/>
        </p:nvPicPr>
        <p:blipFill>
          <a:blip r:embed="rId4">
            <a:alphaModFix/>
          </a:blip>
          <a:stretch>
            <a:fillRect/>
          </a:stretch>
        </p:blipFill>
        <p:spPr>
          <a:xfrm>
            <a:off x="3434099" y="486550"/>
            <a:ext cx="5560525" cy="4170400"/>
          </a:xfrm>
          <a:prstGeom prst="rect">
            <a:avLst/>
          </a:prstGeom>
          <a:noFill/>
          <a:ln>
            <a:noFill/>
          </a:ln>
        </p:spPr>
      </p:pic>
      <p:pic>
        <p:nvPicPr>
          <p:cNvPr id="119" name="Google Shape;119;p20"/>
          <p:cNvPicPr preferRelativeResize="0"/>
          <p:nvPr/>
        </p:nvPicPr>
        <p:blipFill>
          <a:blip r:embed="rId5">
            <a:alphaModFix/>
          </a:blip>
          <a:stretch>
            <a:fillRect/>
          </a:stretch>
        </p:blipFill>
        <p:spPr>
          <a:xfrm>
            <a:off x="566349" y="1451975"/>
            <a:ext cx="2127441" cy="319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749925" y="198100"/>
            <a:ext cx="1157650" cy="1351325"/>
          </a:xfrm>
          <a:prstGeom prst="rect">
            <a:avLst/>
          </a:prstGeom>
          <a:noFill/>
          <a:ln>
            <a:noFill/>
          </a:ln>
        </p:spPr>
      </p:pic>
      <p:pic>
        <p:nvPicPr>
          <p:cNvPr id="125" name="Google Shape;125;p21"/>
          <p:cNvPicPr preferRelativeResize="0"/>
          <p:nvPr/>
        </p:nvPicPr>
        <p:blipFill>
          <a:blip r:embed="rId4">
            <a:alphaModFix/>
          </a:blip>
          <a:stretch>
            <a:fillRect/>
          </a:stretch>
        </p:blipFill>
        <p:spPr>
          <a:xfrm>
            <a:off x="7453220" y="254701"/>
            <a:ext cx="1364126" cy="2046674"/>
          </a:xfrm>
          <a:prstGeom prst="rect">
            <a:avLst/>
          </a:prstGeom>
          <a:noFill/>
          <a:ln>
            <a:noFill/>
          </a:ln>
        </p:spPr>
      </p:pic>
      <p:pic>
        <p:nvPicPr>
          <p:cNvPr id="126" name="Google Shape;126;p21"/>
          <p:cNvPicPr preferRelativeResize="0"/>
          <p:nvPr/>
        </p:nvPicPr>
        <p:blipFill>
          <a:blip r:embed="rId5">
            <a:alphaModFix/>
          </a:blip>
          <a:stretch>
            <a:fillRect/>
          </a:stretch>
        </p:blipFill>
        <p:spPr>
          <a:xfrm>
            <a:off x="4572000" y="2987725"/>
            <a:ext cx="2380425" cy="1602825"/>
          </a:xfrm>
          <a:prstGeom prst="rect">
            <a:avLst/>
          </a:prstGeom>
          <a:noFill/>
          <a:ln>
            <a:noFill/>
          </a:ln>
        </p:spPr>
      </p:pic>
      <p:pic>
        <p:nvPicPr>
          <p:cNvPr id="127" name="Google Shape;127;p21"/>
          <p:cNvPicPr preferRelativeResize="0"/>
          <p:nvPr/>
        </p:nvPicPr>
        <p:blipFill>
          <a:blip r:embed="rId6">
            <a:alphaModFix/>
          </a:blip>
          <a:stretch>
            <a:fillRect/>
          </a:stretch>
        </p:blipFill>
        <p:spPr>
          <a:xfrm>
            <a:off x="5177625" y="417425"/>
            <a:ext cx="1656600" cy="2259000"/>
          </a:xfrm>
          <a:prstGeom prst="rect">
            <a:avLst/>
          </a:prstGeom>
          <a:noFill/>
          <a:ln>
            <a:noFill/>
          </a:ln>
        </p:spPr>
      </p:pic>
      <p:pic>
        <p:nvPicPr>
          <p:cNvPr id="128" name="Google Shape;128;p21"/>
          <p:cNvPicPr preferRelativeResize="0"/>
          <p:nvPr/>
        </p:nvPicPr>
        <p:blipFill>
          <a:blip r:embed="rId7">
            <a:alphaModFix/>
          </a:blip>
          <a:stretch>
            <a:fillRect/>
          </a:stretch>
        </p:blipFill>
        <p:spPr>
          <a:xfrm>
            <a:off x="461975" y="3802125"/>
            <a:ext cx="1578774" cy="1184076"/>
          </a:xfrm>
          <a:prstGeom prst="rect">
            <a:avLst/>
          </a:prstGeom>
          <a:noFill/>
          <a:ln>
            <a:noFill/>
          </a:ln>
        </p:spPr>
      </p:pic>
      <p:pic>
        <p:nvPicPr>
          <p:cNvPr id="129" name="Google Shape;129;p21"/>
          <p:cNvPicPr preferRelativeResize="0"/>
          <p:nvPr/>
        </p:nvPicPr>
        <p:blipFill>
          <a:blip r:embed="rId8">
            <a:alphaModFix/>
          </a:blip>
          <a:stretch>
            <a:fillRect/>
          </a:stretch>
        </p:blipFill>
        <p:spPr>
          <a:xfrm>
            <a:off x="7268071" y="2676415"/>
            <a:ext cx="1578775" cy="1977259"/>
          </a:xfrm>
          <a:prstGeom prst="rect">
            <a:avLst/>
          </a:prstGeom>
          <a:noFill/>
          <a:ln>
            <a:noFill/>
          </a:ln>
        </p:spPr>
      </p:pic>
      <p:pic>
        <p:nvPicPr>
          <p:cNvPr id="130" name="Google Shape;130;p21"/>
          <p:cNvPicPr preferRelativeResize="0"/>
          <p:nvPr/>
        </p:nvPicPr>
        <p:blipFill>
          <a:blip r:embed="rId9">
            <a:alphaModFix/>
          </a:blip>
          <a:stretch>
            <a:fillRect/>
          </a:stretch>
        </p:blipFill>
        <p:spPr>
          <a:xfrm>
            <a:off x="502288" y="1786950"/>
            <a:ext cx="1278425" cy="1926225"/>
          </a:xfrm>
          <a:prstGeom prst="rect">
            <a:avLst/>
          </a:prstGeom>
          <a:noFill/>
          <a:ln>
            <a:noFill/>
          </a:ln>
        </p:spPr>
      </p:pic>
      <p:pic>
        <p:nvPicPr>
          <p:cNvPr id="131" name="Google Shape;131;p21"/>
          <p:cNvPicPr preferRelativeResize="0"/>
          <p:nvPr/>
        </p:nvPicPr>
        <p:blipFill rotWithShape="1">
          <a:blip r:embed="rId10">
            <a:alphaModFix/>
          </a:blip>
          <a:srcRect b="0" l="0" r="22720" t="0"/>
          <a:stretch/>
        </p:blipFill>
        <p:spPr>
          <a:xfrm>
            <a:off x="2384275" y="3107925"/>
            <a:ext cx="1902776" cy="1642250"/>
          </a:xfrm>
          <a:prstGeom prst="rect">
            <a:avLst/>
          </a:prstGeom>
          <a:noFill/>
          <a:ln>
            <a:noFill/>
          </a:ln>
        </p:spPr>
      </p:pic>
      <p:pic>
        <p:nvPicPr>
          <p:cNvPr id="132" name="Google Shape;132;p21"/>
          <p:cNvPicPr preferRelativeResize="0"/>
          <p:nvPr/>
        </p:nvPicPr>
        <p:blipFill>
          <a:blip r:embed="rId11">
            <a:alphaModFix/>
          </a:blip>
          <a:stretch>
            <a:fillRect/>
          </a:stretch>
        </p:blipFill>
        <p:spPr>
          <a:xfrm>
            <a:off x="2202862" y="672125"/>
            <a:ext cx="2552601" cy="186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